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302" r:id="rId3"/>
    <p:sldId id="303" r:id="rId4"/>
    <p:sldId id="257" r:id="rId5"/>
    <p:sldId id="308" r:id="rId6"/>
    <p:sldId id="259" r:id="rId7"/>
    <p:sldId id="269" r:id="rId8"/>
    <p:sldId id="275" r:id="rId9"/>
    <p:sldId id="279" r:id="rId10"/>
    <p:sldId id="309" r:id="rId11"/>
    <p:sldId id="310" r:id="rId12"/>
    <p:sldId id="312" r:id="rId13"/>
    <p:sldId id="311" r:id="rId14"/>
    <p:sldId id="313" r:id="rId15"/>
    <p:sldId id="314" r:id="rId16"/>
    <p:sldId id="270" r:id="rId17"/>
    <p:sldId id="281" r:id="rId18"/>
    <p:sldId id="283" r:id="rId19"/>
    <p:sldId id="280" r:id="rId20"/>
    <p:sldId id="282" r:id="rId21"/>
    <p:sldId id="271" r:id="rId22"/>
    <p:sldId id="284" r:id="rId23"/>
    <p:sldId id="273" r:id="rId24"/>
    <p:sldId id="272" r:id="rId25"/>
    <p:sldId id="290" r:id="rId26"/>
    <p:sldId id="276" r:id="rId27"/>
    <p:sldId id="291" r:id="rId28"/>
    <p:sldId id="304" r:id="rId29"/>
    <p:sldId id="297" r:id="rId30"/>
    <p:sldId id="294" r:id="rId31"/>
    <p:sldId id="301" r:id="rId32"/>
    <p:sldId id="300" r:id="rId33"/>
    <p:sldId id="299" r:id="rId34"/>
    <p:sldId id="306" r:id="rId35"/>
    <p:sldId id="277" r:id="rId36"/>
    <p:sldId id="292" r:id="rId37"/>
    <p:sldId id="305" r:id="rId38"/>
    <p:sldId id="278" r:id="rId39"/>
    <p:sldId id="293" r:id="rId40"/>
    <p:sldId id="286" r:id="rId41"/>
    <p:sldId id="287" r:id="rId42"/>
    <p:sldId id="288" r:id="rId43"/>
    <p:sldId id="289" r:id="rId44"/>
    <p:sldId id="274" r:id="rId45"/>
    <p:sldId id="295" r:id="rId46"/>
    <p:sldId id="258" r:id="rId47"/>
    <p:sldId id="260" r:id="rId48"/>
    <p:sldId id="261" r:id="rId49"/>
    <p:sldId id="262" r:id="rId50"/>
    <p:sldId id="263" r:id="rId51"/>
    <p:sldId id="264" r:id="rId52"/>
    <p:sldId id="265" r:id="rId53"/>
    <p:sldId id="266" r:id="rId54"/>
    <p:sldId id="267" r:id="rId55"/>
    <p:sldId id="268" r:id="rId56"/>
  </p:sldIdLst>
  <p:sldSz cx="18288000" cy="10287000"/>
  <p:notesSz cx="6858000" cy="9144000"/>
  <p:embeddedFontLst>
    <p:embeddedFont>
      <p:font typeface="Helvetica World" panose="02020500000000000000" charset="-120"/>
      <p:regular r:id="rId57"/>
    </p:embeddedFont>
    <p:embeddedFont>
      <p:font typeface="Be Vietnam" panose="02020500000000000000" charset="0"/>
      <p:regular r:id="rId58"/>
    </p:embeddedFont>
    <p:embeddedFont>
      <p:font typeface="Be Vietnam Italics" panose="02020500000000000000" charset="0"/>
      <p:regular r:id="rId59"/>
    </p:embeddedFont>
    <p:embeddedFont>
      <p:font typeface="Be Vietnam Ultra-Bold" panose="02020500000000000000" charset="0"/>
      <p:regular r:id="rId60"/>
    </p:embeddedFont>
    <p:embeddedFont>
      <p:font typeface="Calibri" panose="020F0502020204030204" pitchFamily="34" charset="0"/>
      <p:regular r:id="rId61"/>
      <p:bold r:id="rId62"/>
      <p:italic r:id="rId63"/>
      <p:boldItalic r:id="rId64"/>
    </p:embeddedFont>
    <p:embeddedFont>
      <p:font typeface="Garet" panose="02020500000000000000" charset="0"/>
      <p:regular r:id="rId65"/>
    </p:embeddedFont>
    <p:embeddedFont>
      <p:font typeface="Garet Bold" panose="02020500000000000000" charset="0"/>
      <p:regular r:id="rId66"/>
    </p:embeddedFont>
    <p:embeddedFont>
      <p:font typeface="The Seasons" panose="02020500000000000000" charset="0"/>
      <p:regular r:id="rId67"/>
    </p:embeddedFont>
    <p:embeddedFont>
      <p:font typeface="The Seasons Bold" panose="02020500000000000000" charset="0"/>
      <p:regular r:id="rId68"/>
    </p:embeddedFont>
    <p:embeddedFont>
      <p:font typeface="微軟正黑體" panose="020B0604030504040204" pitchFamily="34" charset="-120"/>
      <p:regular r:id="rId69"/>
      <p:bold r:id="rId70"/>
    </p:embeddedFont>
    <p:embeddedFont>
      <p:font typeface="漢儀新蒂蠟筆體" panose="02000500000000000000" pitchFamily="2" charset="-120"/>
      <p:regular r:id="rId7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4B2D"/>
    <a:srgbClr val="E8E5DA"/>
    <a:srgbClr val="FBDEBC"/>
    <a:srgbClr val="FAC790"/>
    <a:srgbClr val="F4A34A"/>
    <a:srgbClr val="F48F1B"/>
    <a:srgbClr val="FFFFFF"/>
    <a:srgbClr val="CCAC8E"/>
    <a:srgbClr val="8B5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22" autoAdjust="0"/>
  </p:normalViewPr>
  <p:slideViewPr>
    <p:cSldViewPr>
      <p:cViewPr varScale="1">
        <p:scale>
          <a:sx n="45" d="100"/>
          <a:sy n="45" d="100"/>
        </p:scale>
        <p:origin x="620" y="40"/>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9999999999999"/>
          <c:y val="0.18366854563089494"/>
          <c:w val="0.46250000000000002"/>
          <c:h val="0.66917851892807545"/>
        </c:manualLayout>
      </c:layout>
      <c:pieChart>
        <c:varyColors val="1"/>
        <c:ser>
          <c:idx val="0"/>
          <c:order val="0"/>
          <c:tx>
            <c:strRef>
              <c:f>工作表1!$B$1</c:f>
              <c:strCache>
                <c:ptCount val="1"/>
                <c:pt idx="0">
                  <c:v>人數</c:v>
                </c:pt>
              </c:strCache>
            </c:strRef>
          </c:tx>
          <c:spPr>
            <a:effectLst>
              <a:outerShdw blurRad="50800" dist="38100" dir="2700000" algn="tl" rotWithShape="0">
                <a:prstClr val="black">
                  <a:alpha val="40000"/>
                </a:prstClr>
              </a:outerShdw>
            </a:effectLst>
          </c:spPr>
          <c:dPt>
            <c:idx val="0"/>
            <c:bubble3D val="0"/>
            <c:explosion val="15"/>
            <c:spPr>
              <a:solidFill>
                <a:schemeClr val="accent6">
                  <a:lumMod val="60000"/>
                  <a:lumOff val="4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84E-4374-BFC8-B1158650BAA0}"/>
              </c:ext>
            </c:extLst>
          </c:dPt>
          <c:dPt>
            <c:idx val="1"/>
            <c:bubble3D val="0"/>
            <c:spPr>
              <a:solidFill>
                <a:srgbClr val="A84B2D"/>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84E-4374-BFC8-B1158650BAA0}"/>
              </c:ext>
            </c:extLst>
          </c:dPt>
          <c:dLbls>
            <c:dLbl>
              <c:idx val="0"/>
              <c:layout>
                <c:manualLayout>
                  <c:x val="0.12083333333333318"/>
                  <c:y val="-1.0937499999999999E-2"/>
                </c:manualLayout>
              </c:layout>
              <c:tx>
                <c:rich>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416AF34B-F223-4FFE-9F40-5AE89788057C}" type="CATEGORYNAME">
                      <a:rPr lang="zh-TW" altLang="en-US">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[類別名稱]</a:t>
                    </a:fld>
                    <a:r>
                      <a:rPr lang="en-US" altLang="zh-TW" baseline="0" dirty="0">
                        <a:solidFill>
                          <a:srgbClr val="A84B2D"/>
                        </a:solidFill>
                      </a:rPr>
                      <a:t>, </a:t>
                    </a:r>
                    <a:endParaRPr lang="zh-TW" altLang="en-US" baseline="0" dirty="0">
                      <a:solidFill>
                        <a:srgbClr val="A84B2D"/>
                      </a:solidFill>
                    </a:endParaRPr>
                  </a:p>
                  <a:p>
                    <a:pPr>
                      <a:defRPr sz="4800">
                        <a:solidFill>
                          <a:srgbClr val="A84B2D"/>
                        </a:solidFill>
                        <a:latin typeface="漢儀新蒂蠟筆體" panose="02000500000000000000" pitchFamily="2" charset="-120"/>
                        <a:ea typeface="漢儀新蒂蠟筆體" panose="02000500000000000000" pitchFamily="2" charset="-120"/>
                      </a:defRPr>
                    </a:pPr>
                    <a:fld id="{6F019DF6-CDAC-456A-9DE9-D2635DFFA2E2}" type="VALUE">
                      <a:rPr lang="en-US" altLang="zh-TW" baseline="0" smtClean="0">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[值]</a:t>
                    </a:fld>
                    <a:r>
                      <a:rPr lang="zh-TW" altLang="en-US" baseline="0" dirty="0">
                        <a:solidFill>
                          <a:srgbClr val="A84B2D"/>
                        </a:solidFill>
                      </a:rPr>
                      <a:t>人</a:t>
                    </a:r>
                    <a:r>
                      <a:rPr lang="en-US" altLang="zh-TW" baseline="0" dirty="0">
                        <a:solidFill>
                          <a:srgbClr val="A84B2D"/>
                        </a:solidFill>
                      </a:rPr>
                      <a:t>, </a:t>
                    </a:r>
                    <a:fld id="{85798796-308B-466E-98ED-A192DE3E2E51}" type="PERCENTAGE">
                      <a:rPr lang="en-US" altLang="zh-TW" baseline="0">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baseline="0" dirty="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84E-4374-BFC8-B1158650BAA0}"/>
                </c:ext>
              </c:extLst>
            </c:dLbl>
            <c:dLbl>
              <c:idx val="1"/>
              <c:layout>
                <c:manualLayout>
                  <c:x val="-5.7291666666666657E-2"/>
                  <c:y val="0"/>
                </c:manualLayout>
              </c:layout>
              <c:tx>
                <c:rich>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A07EBAC-EC5C-48EC-8333-E44AB1234BE4}" type="CATEGORYNAME">
                      <a:rPr lang="zh-TW" altLang="en-US">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[類別名稱]</a:t>
                    </a:fld>
                    <a:r>
                      <a:rPr lang="en-US" altLang="zh-TW" baseline="0">
                        <a:solidFill>
                          <a:srgbClr val="A84B2D"/>
                        </a:solidFill>
                      </a:rPr>
                      <a:t>,</a:t>
                    </a:r>
                  </a:p>
                  <a:p>
                    <a:pPr>
                      <a:defRPr sz="4800">
                        <a:solidFill>
                          <a:srgbClr val="A84B2D"/>
                        </a:solidFill>
                        <a:latin typeface="漢儀新蒂蠟筆體" panose="02000500000000000000" pitchFamily="2" charset="-120"/>
                        <a:ea typeface="漢儀新蒂蠟筆體" panose="02000500000000000000" pitchFamily="2" charset="-120"/>
                      </a:defRPr>
                    </a:pPr>
                    <a:r>
                      <a:rPr lang="en-US" altLang="zh-TW" baseline="0">
                        <a:solidFill>
                          <a:srgbClr val="A84B2D"/>
                        </a:solidFill>
                      </a:rPr>
                      <a:t> </a:t>
                    </a:r>
                    <a:fld id="{D9950446-AC75-40D6-A9CB-59D27E936F85}" type="VALUE">
                      <a:rPr lang="en-US" altLang="zh-TW" baseline="0" smtClean="0">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[值]</a:t>
                    </a:fld>
                    <a:r>
                      <a:rPr lang="zh-TW" altLang="en-US" baseline="0">
                        <a:solidFill>
                          <a:srgbClr val="A84B2D"/>
                        </a:solidFill>
                      </a:rPr>
                      <a:t>人</a:t>
                    </a:r>
                    <a:r>
                      <a:rPr lang="en-US" altLang="zh-TW" baseline="0">
                        <a:solidFill>
                          <a:srgbClr val="A84B2D"/>
                        </a:solidFill>
                      </a:rPr>
                      <a:t>, </a:t>
                    </a:r>
                    <a:fld id="{FF66E44D-8C0B-4182-990B-2EDF8A0889DE}" type="PERCENTAGE">
                      <a:rPr lang="en-US" altLang="zh-TW" baseline="0">
                        <a:solidFill>
                          <a:srgbClr val="A84B2D"/>
                        </a:solidFill>
                      </a:rPr>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baseline="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84E-4374-BFC8-B1158650BAA0}"/>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tx1"/>
                    </a:solidFill>
                    <a:latin typeface="漢儀新蒂蠟筆體" panose="02000500000000000000" pitchFamily="2" charset="-120"/>
                    <a:ea typeface="漢儀新蒂蠟筆體" panose="02000500000000000000" pitchFamily="2" charset="-120"/>
                    <a:cs typeface="+mn-cs"/>
                  </a:defRPr>
                </a:pPr>
                <a:endParaRPr lang="zh-TW"/>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工作表1!$A$2:$A$3</c:f>
              <c:strCache>
                <c:ptCount val="2"/>
                <c:pt idx="0">
                  <c:v>租房人數</c:v>
                </c:pt>
                <c:pt idx="1">
                  <c:v>沒租房人數</c:v>
                </c:pt>
              </c:strCache>
            </c:strRef>
          </c:cat>
          <c:val>
            <c:numRef>
              <c:f>工作表1!$B$2:$B$3</c:f>
              <c:numCache>
                <c:formatCode>General</c:formatCode>
                <c:ptCount val="2"/>
                <c:pt idx="0">
                  <c:v>62</c:v>
                </c:pt>
                <c:pt idx="1">
                  <c:v>16</c:v>
                </c:pt>
              </c:numCache>
            </c:numRef>
          </c:val>
          <c:extLst>
            <c:ext xmlns:c16="http://schemas.microsoft.com/office/drawing/2014/chart" uri="{C3380CC4-5D6E-409C-BE32-E72D297353CC}">
              <c16:uniqueId val="{00000000-161F-40E3-BDF4-363BA148D8ED}"/>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1651606425702811"/>
          <c:y val="0.21213872500631295"/>
          <c:w val="0.45532128514056225"/>
          <c:h val="0.66107871720116618"/>
        </c:manualLayout>
      </c:layout>
      <c:doughnutChart>
        <c:varyColors val="1"/>
        <c:ser>
          <c:idx val="0"/>
          <c:order val="0"/>
          <c:tx>
            <c:strRef>
              <c:f>工作表1!$B$1</c:f>
              <c:strCache>
                <c:ptCount val="1"/>
                <c:pt idx="0">
                  <c:v>各平台缺點</c:v>
                </c:pt>
              </c:strCache>
            </c:strRef>
          </c:tx>
          <c:dPt>
            <c:idx val="0"/>
            <c:bubble3D val="0"/>
            <c:spPr>
              <a:solidFill>
                <a:srgbClr val="F48F1B"/>
              </a:solidFill>
              <a:ln w="19050">
                <a:solidFill>
                  <a:schemeClr val="lt1"/>
                </a:solidFill>
              </a:ln>
              <a:effectLst/>
            </c:spPr>
            <c:extLst>
              <c:ext xmlns:c16="http://schemas.microsoft.com/office/drawing/2014/chart" uri="{C3380CC4-5D6E-409C-BE32-E72D297353CC}">
                <c16:uniqueId val="{00000001-C728-4F3A-8C6E-63AE85779C54}"/>
              </c:ext>
            </c:extLst>
          </c:dPt>
          <c:dPt>
            <c:idx val="1"/>
            <c:bubble3D val="0"/>
            <c:spPr>
              <a:solidFill>
                <a:srgbClr val="F4A34A"/>
              </a:solidFill>
              <a:ln w="19050">
                <a:solidFill>
                  <a:schemeClr val="lt1"/>
                </a:solidFill>
              </a:ln>
              <a:effectLst/>
            </c:spPr>
            <c:extLst>
              <c:ext xmlns:c16="http://schemas.microsoft.com/office/drawing/2014/chart" uri="{C3380CC4-5D6E-409C-BE32-E72D297353CC}">
                <c16:uniqueId val="{00000003-C728-4F3A-8C6E-63AE85779C54}"/>
              </c:ext>
            </c:extLst>
          </c:dPt>
          <c:dPt>
            <c:idx val="2"/>
            <c:bubble3D val="0"/>
            <c:spPr>
              <a:solidFill>
                <a:srgbClr val="FAC790"/>
              </a:solidFill>
              <a:ln w="19050">
                <a:solidFill>
                  <a:schemeClr val="lt1"/>
                </a:solidFill>
              </a:ln>
              <a:effectLst/>
            </c:spPr>
            <c:extLst>
              <c:ext xmlns:c16="http://schemas.microsoft.com/office/drawing/2014/chart" uri="{C3380CC4-5D6E-409C-BE32-E72D297353CC}">
                <c16:uniqueId val="{00000005-C728-4F3A-8C6E-63AE85779C54}"/>
              </c:ext>
            </c:extLst>
          </c:dPt>
          <c:dPt>
            <c:idx val="3"/>
            <c:bubble3D val="0"/>
            <c:spPr>
              <a:solidFill>
                <a:srgbClr val="FBDEBC"/>
              </a:solidFill>
              <a:ln w="19050">
                <a:solidFill>
                  <a:schemeClr val="lt1"/>
                </a:solidFill>
              </a:ln>
              <a:effectLst/>
            </c:spPr>
            <c:extLst>
              <c:ext xmlns:c16="http://schemas.microsoft.com/office/drawing/2014/chart" uri="{C3380CC4-5D6E-409C-BE32-E72D297353CC}">
                <c16:uniqueId val="{00000007-C728-4F3A-8C6E-63AE85779C54}"/>
              </c:ext>
            </c:extLst>
          </c:dPt>
          <c:dLbls>
            <c:dLbl>
              <c:idx val="0"/>
              <c:layout>
                <c:manualLayout>
                  <c:x val="0.15312500000000001"/>
                  <c:y val="-9.6875000000000003E-2"/>
                </c:manualLayout>
              </c:layout>
              <c:tx>
                <c:rich>
                  <a:bodyPr/>
                  <a:lstStyle/>
                  <a:p>
                    <a:fld id="{371045B4-149F-43BD-A15E-40403D158E7A}" type="CATEGORYNAME">
                      <a:rPr lang="zh-TW" altLang="en-US" smtClean="0"/>
                      <a:pPr/>
                      <a:t>[類別名稱]</a:t>
                    </a:fld>
                    <a:r>
                      <a:rPr lang="en-US" altLang="zh-TW" baseline="0" dirty="0"/>
                      <a:t>, </a:t>
                    </a:r>
                  </a:p>
                  <a:p>
                    <a:fld id="{3C295577-0DE4-4ED7-B7F8-BC4786F484E6}" type="VALUE">
                      <a:rPr lang="en-US" altLang="zh-TW" baseline="0" smtClean="0"/>
                      <a:pPr/>
                      <a:t>[值]</a:t>
                    </a:fld>
                    <a:r>
                      <a:rPr lang="en-US" altLang="zh-TW" baseline="0" dirty="0"/>
                      <a:t>, </a:t>
                    </a:r>
                    <a:fld id="{774F630C-BE41-4B08-93AE-70EC08AAD045}" type="PERCENTAGE">
                      <a:rPr lang="en-US" altLang="zh-TW" baseline="0"/>
                      <a:pPr/>
                      <a:t>[百分比]</a:t>
                    </a:fld>
                    <a:endParaRPr lang="en-US" altLang="zh-TW"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728-4F3A-8C6E-63AE85779C54}"/>
                </c:ext>
              </c:extLst>
            </c:dLbl>
            <c:dLbl>
              <c:idx val="1"/>
              <c:layout>
                <c:manualLayout>
                  <c:x val="0.24062499999999984"/>
                  <c:y val="3.4375000000000003E-2"/>
                </c:manualLayout>
              </c:layout>
              <c:tx>
                <c:rich>
                  <a:bodyPr/>
                  <a:lstStyle/>
                  <a:p>
                    <a:fld id="{6D448821-9B0E-4FAE-8100-539A8BB26356}" type="CATEGORYNAME">
                      <a:rPr lang="zh-TW" altLang="en-US"/>
                      <a:pPr/>
                      <a:t>[類別名稱]</a:t>
                    </a:fld>
                    <a:r>
                      <a:rPr lang="en-US" altLang="zh-TW" baseline="0"/>
                      <a:t>,</a:t>
                    </a:r>
                  </a:p>
                  <a:p>
                    <a:r>
                      <a:rPr lang="en-US" altLang="zh-TW" baseline="0"/>
                      <a:t> </a:t>
                    </a:r>
                    <a:fld id="{FC666FB5-342B-4F78-8765-77856DBBE315}" type="VALUE">
                      <a:rPr lang="en-US" altLang="zh-TW" baseline="0"/>
                      <a:pPr/>
                      <a:t>[值]</a:t>
                    </a:fld>
                    <a:r>
                      <a:rPr lang="en-US" altLang="zh-TW" baseline="0" dirty="0"/>
                      <a:t>, </a:t>
                    </a:r>
                    <a:fld id="{27069BC1-46B1-499D-8847-0802C1D50F1C}" type="PERCENTAGE">
                      <a:rPr lang="en-US" altLang="zh-TW" baseline="0"/>
                      <a:pPr/>
                      <a:t>[百分比]</a:t>
                    </a:fld>
                    <a:endParaRPr lang="en-US" altLang="zh-TW"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728-4F3A-8C6E-63AE85779C54}"/>
                </c:ext>
              </c:extLst>
            </c:dLbl>
            <c:dLbl>
              <c:idx val="2"/>
              <c:layout>
                <c:manualLayout>
                  <c:x val="-0.19755265155108623"/>
                  <c:y val="0.22108698147425448"/>
                </c:manualLayout>
              </c:layout>
              <c:spPr>
                <a:noFill/>
                <a:ln>
                  <a:noFill/>
                </a:ln>
                <a:effectLst/>
              </c:spPr>
              <c:txPr>
                <a:bodyPr rot="0" spcFirstLastPara="1" vertOverflow="ellipsis" vert="horz" wrap="square" lIns="38100" tIns="19050" rIns="38100" bIns="19050" anchor="ctr" anchorCtr="1">
                  <a:noAutofit/>
                </a:bodyPr>
                <a:lstStyle/>
                <a:p>
                  <a:pP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extLst>
                <c:ext xmlns:c15="http://schemas.microsoft.com/office/drawing/2012/chart" uri="{CE6537A1-D6FC-4f65-9D91-7224C49458BB}">
                  <c15:layout>
                    <c:manualLayout>
                      <c:w val="0.25809374999999996"/>
                      <c:h val="0.23025000000000004"/>
                    </c:manualLayout>
                  </c15:layout>
                </c:ext>
                <c:ext xmlns:c16="http://schemas.microsoft.com/office/drawing/2014/chart" uri="{C3380CC4-5D6E-409C-BE32-E72D297353CC}">
                  <c16:uniqueId val="{00000005-C728-4F3A-8C6E-63AE85779C54}"/>
                </c:ext>
              </c:extLst>
            </c:dLbl>
            <c:dLbl>
              <c:idx val="3"/>
              <c:layout>
                <c:manualLayout>
                  <c:x val="-0.18473895582329322"/>
                  <c:y val="-0.119533527696793"/>
                </c:manualLayout>
              </c:layout>
              <c:tx>
                <c:rich>
                  <a:bodyPr/>
                  <a:lstStyle/>
                  <a:p>
                    <a:fld id="{C24DBD3B-B3F6-47FA-B70C-22C763E1C66F}" type="CATEGORYNAME">
                      <a:rPr lang="zh-TW" altLang="en-US"/>
                      <a:pPr/>
                      <a:t>[類別名稱]</a:t>
                    </a:fld>
                    <a:r>
                      <a:rPr lang="en-US" altLang="zh-TW" baseline="0"/>
                      <a:t>,</a:t>
                    </a:r>
                  </a:p>
                  <a:p>
                    <a:r>
                      <a:rPr lang="en-US" altLang="zh-TW" baseline="0"/>
                      <a:t> </a:t>
                    </a:r>
                    <a:fld id="{C6837B76-0CE2-4F6B-BB3F-488A084CFF55}" type="VALUE">
                      <a:rPr lang="en-US" altLang="zh-TW" baseline="0"/>
                      <a:pPr/>
                      <a:t>[值]</a:t>
                    </a:fld>
                    <a:r>
                      <a:rPr lang="en-US" altLang="zh-TW" baseline="0" dirty="0"/>
                      <a:t>, </a:t>
                    </a:r>
                    <a:fld id="{B9A8CA7D-7EA0-4376-85BC-D01009AA2B6C}" type="PERCENTAGE">
                      <a:rPr lang="en-US" altLang="zh-TW" baseline="0"/>
                      <a:pPr/>
                      <a:t>[百分比]</a:t>
                    </a:fld>
                    <a:endParaRPr lang="en-US" altLang="zh-TW"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C728-4F3A-8C6E-63AE85779C54}"/>
                </c:ext>
              </c:extLst>
            </c:dLbl>
            <c:spPr>
              <a:noFill/>
              <a:ln>
                <a:noFill/>
              </a:ln>
              <a:effectLst/>
            </c:spPr>
            <c:txPr>
              <a:bodyPr rot="0" spcFirstLastPara="1" vertOverflow="ellipsis" vert="horz" wrap="square" lIns="38100" tIns="19050" rIns="38100" bIns="19050" anchor="ctr" anchorCtr="1">
                <a:spAutoFit/>
              </a:bodyPr>
              <a:lstStyle/>
              <a:p>
                <a:pP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4"/>
                <c:pt idx="0">
                  <c:v>重複刊登</c:v>
                </c:pt>
                <c:pt idx="1">
                  <c:v>無過濾房源</c:v>
                </c:pt>
                <c:pt idx="2">
                  <c:v>篩選功能不完善</c:v>
                </c:pt>
                <c:pt idx="3">
                  <c:v>房仲騷擾</c:v>
                </c:pt>
              </c:strCache>
            </c:strRef>
          </c:cat>
          <c:val>
            <c:numRef>
              <c:f>工作表1!$B$2:$B$5</c:f>
              <c:numCache>
                <c:formatCode>General</c:formatCode>
                <c:ptCount val="4"/>
                <c:pt idx="0">
                  <c:v>26</c:v>
                </c:pt>
                <c:pt idx="1">
                  <c:v>32</c:v>
                </c:pt>
                <c:pt idx="2">
                  <c:v>26</c:v>
                </c:pt>
                <c:pt idx="3">
                  <c:v>6</c:v>
                </c:pt>
              </c:numCache>
            </c:numRef>
          </c:val>
          <c:extLst>
            <c:ext xmlns:c16="http://schemas.microsoft.com/office/drawing/2014/chart" uri="{C3380CC4-5D6E-409C-BE32-E72D297353CC}">
              <c16:uniqueId val="{00000000-89CB-4081-9F2A-D7A29D539C81}"/>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gif"/><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sv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5.jpeg"/><Relationship Id="rId7" Type="http://schemas.openxmlformats.org/officeDocument/2006/relationships/image" Target="../media/image57.sv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63.svg"/><Relationship Id="rId10" Type="http://schemas.openxmlformats.org/officeDocument/2006/relationships/image" Target="../media/image60.png"/><Relationship Id="rId4" Type="http://schemas.openxmlformats.org/officeDocument/2006/relationships/image" Target="../media/image62.png"/><Relationship Id="rId9" Type="http://schemas.openxmlformats.org/officeDocument/2006/relationships/image" Target="../media/image59.svg"/></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svg"/><Relationship Id="rId7" Type="http://schemas.openxmlformats.org/officeDocument/2006/relationships/image" Target="../media/image72.sv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svg"/><Relationship Id="rId10" Type="http://schemas.openxmlformats.org/officeDocument/2006/relationships/image" Target="../media/image51.jpeg"/><Relationship Id="rId4" Type="http://schemas.openxmlformats.org/officeDocument/2006/relationships/image" Target="../media/image69.png"/><Relationship Id="rId9" Type="http://schemas.openxmlformats.org/officeDocument/2006/relationships/image" Target="../media/image74.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AD965F19-90B4-469D-A4C8-7306C570BD3D}"/>
              </a:ext>
            </a:extLst>
          </p:cNvPr>
          <p:cNvGraphicFramePr/>
          <p:nvPr>
            <p:extLst>
              <p:ext uri="{D42A27DB-BD31-4B8C-83A1-F6EECF244321}">
                <p14:modId xmlns:p14="http://schemas.microsoft.com/office/powerpoint/2010/main" val="3538520094"/>
              </p:ext>
            </p:extLst>
          </p:nvPr>
        </p:nvGraphicFramePr>
        <p:xfrm>
          <a:off x="3048000" y="781049"/>
          <a:ext cx="12192000" cy="8426451"/>
        </p:xfrm>
        <a:graphic>
          <a:graphicData uri="http://schemas.openxmlformats.org/drawingml/2006/chart">
            <c:chart xmlns:c="http://schemas.openxmlformats.org/drawingml/2006/chart" xmlns:r="http://schemas.openxmlformats.org/officeDocument/2006/relationships" r:id="rId2"/>
          </a:graphicData>
        </a:graphic>
      </p:graphicFrame>
      <p:sp>
        <p:nvSpPr>
          <p:cNvPr id="3" name="Freeform 8">
            <a:extLst>
              <a:ext uri="{FF2B5EF4-FFF2-40B4-BE49-F238E27FC236}">
                <a16:creationId xmlns:a16="http://schemas.microsoft.com/office/drawing/2014/main" id="{0BD0096C-0D78-4146-A0E0-560D706C7C80}"/>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文字方塊 1">
            <a:extLst>
              <a:ext uri="{FF2B5EF4-FFF2-40B4-BE49-F238E27FC236}">
                <a16:creationId xmlns:a16="http://schemas.microsoft.com/office/drawing/2014/main" id="{61F38FE1-21CE-4762-9864-465E39C65121}"/>
              </a:ext>
            </a:extLst>
          </p:cNvPr>
          <p:cNvSpPr txBox="1"/>
          <p:nvPr/>
        </p:nvSpPr>
        <p:spPr>
          <a:xfrm>
            <a:off x="685800" y="1485900"/>
            <a:ext cx="2308324" cy="6465873"/>
          </a:xfrm>
          <a:prstGeom prst="rect">
            <a:avLst/>
          </a:prstGeom>
          <a:noFill/>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pic>
        <p:nvPicPr>
          <p:cNvPr id="5" name="圖片 4">
            <a:extLst>
              <a:ext uri="{FF2B5EF4-FFF2-40B4-BE49-F238E27FC236}">
                <a16:creationId xmlns:a16="http://schemas.microsoft.com/office/drawing/2014/main" id="{FC204F72-A94C-4647-B1EA-E0678C21E6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06928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38DC69CC-FCB1-4804-849B-AA7A99FC1381}"/>
              </a:ext>
            </a:extLst>
          </p:cNvPr>
          <p:cNvGraphicFramePr/>
          <p:nvPr>
            <p:extLst>
              <p:ext uri="{D42A27DB-BD31-4B8C-83A1-F6EECF244321}">
                <p14:modId xmlns:p14="http://schemas.microsoft.com/office/powerpoint/2010/main" val="243360336"/>
              </p:ext>
            </p:extLst>
          </p:nvPr>
        </p:nvGraphicFramePr>
        <p:xfrm>
          <a:off x="2590800" y="495300"/>
          <a:ext cx="12649200" cy="8712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9256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18269048">
            <a:off x="1514939" y="5723729"/>
            <a:ext cx="15258121" cy="10507882"/>
          </a:xfrm>
          <a:prstGeom prst="rect">
            <a:avLst/>
          </a:prstGeom>
        </p:spPr>
      </p:pic>
    </p:spTree>
    <p:extLst>
      <p:ext uri="{BB962C8B-B14F-4D97-AF65-F5344CB8AC3E}">
        <p14:creationId xmlns:p14="http://schemas.microsoft.com/office/powerpoint/2010/main" val="209523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3133380">
            <a:off x="-6194255" y="4794687"/>
            <a:ext cx="15258121" cy="10507882"/>
          </a:xfrm>
          <a:prstGeom prst="rect">
            <a:avLst/>
          </a:prstGeom>
        </p:spPr>
      </p:pic>
    </p:spTree>
    <p:extLst>
      <p:ext uri="{BB962C8B-B14F-4D97-AF65-F5344CB8AC3E}">
        <p14:creationId xmlns:p14="http://schemas.microsoft.com/office/powerpoint/2010/main" val="366676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4611843">
            <a:off x="1514939" y="5693617"/>
            <a:ext cx="15258121" cy="10507882"/>
          </a:xfrm>
          <a:prstGeom prst="rect">
            <a:avLst/>
          </a:prstGeom>
        </p:spPr>
      </p:pic>
    </p:spTree>
    <p:extLst>
      <p:ext uri="{BB962C8B-B14F-4D97-AF65-F5344CB8AC3E}">
        <p14:creationId xmlns:p14="http://schemas.microsoft.com/office/powerpoint/2010/main" val="759972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9562130">
            <a:off x="7991363" y="3913260"/>
            <a:ext cx="15258121" cy="10507882"/>
          </a:xfrm>
          <a:prstGeom prst="rect">
            <a:avLst/>
          </a:prstGeom>
        </p:spPr>
      </p:pic>
    </p:spTree>
    <p:extLst>
      <p:ext uri="{BB962C8B-B14F-4D97-AF65-F5344CB8AC3E}">
        <p14:creationId xmlns:p14="http://schemas.microsoft.com/office/powerpoint/2010/main" val="10135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更直觀的使用者界面</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B2C82F2A-9924-4732-8C67-6053A3DC98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733675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en-US" altLang="zh-TW" sz="5400" dirty="0">
                <a:latin typeface="漢儀新蒂蠟筆體" panose="02000500000000000000" pitchFamily="2" charset="-120"/>
                <a:ea typeface="漢儀新蒂蠟筆體" panose="02000500000000000000" pitchFamily="2" charset="-120"/>
              </a:rPr>
              <a:t>Line</a:t>
            </a:r>
            <a:r>
              <a:rPr lang="zh-TW" altLang="en-US" sz="5400" dirty="0">
                <a:latin typeface="漢儀新蒂蠟筆體" panose="02000500000000000000" pitchFamily="2" charset="-120"/>
                <a:ea typeface="漢儀新蒂蠟筆體" panose="02000500000000000000" pitchFamily="2" charset="-120"/>
              </a:rPr>
              <a:t>智能助手</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D2AAE595-8737-4B5E-9A25-F50AF7101A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447131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更全面的篩選條件</a:t>
            </a:r>
            <a:endParaRPr lang="en-US" altLang="zh-TW" sz="5400" dirty="0">
              <a:latin typeface="漢儀新蒂蠟筆體" panose="02000500000000000000" pitchFamily="2" charset="-120"/>
              <a:ea typeface="漢儀新蒂蠟筆體" panose="02000500000000000000" pitchFamily="2" charset="-120"/>
            </a:endParaRPr>
          </a:p>
        </p:txBody>
      </p:sp>
      <p:sp>
        <p:nvSpPr>
          <p:cNvPr id="9" name="文字方塊 8">
            <a:extLst>
              <a:ext uri="{FF2B5EF4-FFF2-40B4-BE49-F238E27FC236}">
                <a16:creationId xmlns:a16="http://schemas.microsoft.com/office/drawing/2014/main" id="{96B03A5E-87DD-49BD-9F41-2F09A33DD275}"/>
              </a:ext>
            </a:extLst>
          </p:cNvPr>
          <p:cNvSpPr txBox="1"/>
          <p:nvPr/>
        </p:nvSpPr>
        <p:spPr>
          <a:xfrm>
            <a:off x="8610600" y="4381500"/>
            <a:ext cx="2230098" cy="923330"/>
          </a:xfrm>
          <a:prstGeom prst="rect">
            <a:avLst/>
          </a:prstGeom>
          <a:noFill/>
        </p:spPr>
        <p:txBody>
          <a:bodyPr wrap="none" rtlCol="0">
            <a:spAutoFit/>
          </a:bodyPr>
          <a:lstStyle/>
          <a:p>
            <a:r>
              <a:rPr lang="zh-TW" altLang="en-US" dirty="0"/>
              <a:t>為什麼要這樣做</a:t>
            </a:r>
            <a:r>
              <a:rPr lang="en-US" altLang="zh-TW" dirty="0"/>
              <a:t>????</a:t>
            </a:r>
          </a:p>
          <a:p>
            <a:r>
              <a:rPr lang="zh-TW" altLang="en-US" dirty="0"/>
              <a:t>條列式</a:t>
            </a:r>
            <a:endParaRPr lang="en-US" altLang="zh-TW" dirty="0"/>
          </a:p>
          <a:p>
            <a:r>
              <a:rPr lang="zh-TW" altLang="en-US" dirty="0"/>
              <a:t>列出篩選條件</a:t>
            </a:r>
          </a:p>
        </p:txBody>
      </p:sp>
      <p:pic>
        <p:nvPicPr>
          <p:cNvPr id="13" name="圖片 12">
            <a:extLst>
              <a:ext uri="{FF2B5EF4-FFF2-40B4-BE49-F238E27FC236}">
                <a16:creationId xmlns:a16="http://schemas.microsoft.com/office/drawing/2014/main" id="{9F1261DD-3B57-44D4-A271-56FFACF40B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4254551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FDDE90B2-3A93-4BA5-8219-257A958090E9}"/>
              </a:ext>
            </a:extLst>
          </p:cNvPr>
          <p:cNvPicPr>
            <a:picLocks noChangeAspect="1"/>
          </p:cNvPicPr>
          <p:nvPr/>
        </p:nvPicPr>
        <p:blipFill>
          <a:blip r:embed="rId2"/>
          <a:srcRect/>
          <a:stretch>
            <a:fillRect/>
          </a:stretch>
        </p:blipFill>
        <p:spPr>
          <a:xfrm>
            <a:off x="14182454" y="683529"/>
            <a:ext cx="3016133" cy="3076846"/>
          </a:xfrm>
          <a:prstGeom prst="rect">
            <a:avLst/>
          </a:prstGeom>
        </p:spPr>
      </p:pic>
      <p:sp>
        <p:nvSpPr>
          <p:cNvPr id="3" name="Freeform 2">
            <a:extLst>
              <a:ext uri="{FF2B5EF4-FFF2-40B4-BE49-F238E27FC236}">
                <a16:creationId xmlns:a16="http://schemas.microsoft.com/office/drawing/2014/main" id="{2C369030-6C63-4C6D-A476-4F3F5C1A9F34}"/>
              </a:ext>
            </a:extLst>
          </p:cNvPr>
          <p:cNvSpPr/>
          <p:nvPr/>
        </p:nvSpPr>
        <p:spPr>
          <a:xfrm>
            <a:off x="1028701" y="967740"/>
            <a:ext cx="3589020" cy="3048836"/>
          </a:xfrm>
          <a:custGeom>
            <a:avLst/>
            <a:gdLst/>
            <a:ahLst/>
            <a:cxnLst/>
            <a:rect l="l" t="t" r="r" b="b"/>
            <a:pathLst>
              <a:path w="3661265" h="3048836">
                <a:moveTo>
                  <a:pt x="0" y="0"/>
                </a:moveTo>
                <a:lnTo>
                  <a:pt x="3661265" y="0"/>
                </a:lnTo>
                <a:lnTo>
                  <a:pt x="3661265" y="3048836"/>
                </a:lnTo>
                <a:lnTo>
                  <a:pt x="0" y="3048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3">
            <a:extLst>
              <a:ext uri="{FF2B5EF4-FFF2-40B4-BE49-F238E27FC236}">
                <a16:creationId xmlns:a16="http://schemas.microsoft.com/office/drawing/2014/main" id="{EA450BF7-A953-421E-8635-EDF29BDFC493}"/>
              </a:ext>
            </a:extLst>
          </p:cNvPr>
          <p:cNvSpPr/>
          <p:nvPr/>
        </p:nvSpPr>
        <p:spPr>
          <a:xfrm>
            <a:off x="9622763" y="683529"/>
            <a:ext cx="3762254"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4">
            <a:extLst>
              <a:ext uri="{FF2B5EF4-FFF2-40B4-BE49-F238E27FC236}">
                <a16:creationId xmlns:a16="http://schemas.microsoft.com/office/drawing/2014/main" id="{E7524D86-7BA7-4780-81F1-73ADEBA213F6}"/>
              </a:ext>
            </a:extLst>
          </p:cNvPr>
          <p:cNvSpPr/>
          <p:nvPr/>
        </p:nvSpPr>
        <p:spPr>
          <a:xfrm>
            <a:off x="2232786" y="5262703"/>
            <a:ext cx="3759604" cy="2734461"/>
          </a:xfrm>
          <a:custGeom>
            <a:avLst/>
            <a:gdLst/>
            <a:ahLst/>
            <a:cxnLst/>
            <a:rect l="l" t="t" r="r" b="b"/>
            <a:pathLst>
              <a:path w="3835283" h="2734461">
                <a:moveTo>
                  <a:pt x="0" y="0"/>
                </a:moveTo>
                <a:lnTo>
                  <a:pt x="3835282" y="0"/>
                </a:lnTo>
                <a:lnTo>
                  <a:pt x="3835282" y="2734461"/>
                </a:lnTo>
                <a:lnTo>
                  <a:pt x="0" y="2734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5">
            <a:extLst>
              <a:ext uri="{FF2B5EF4-FFF2-40B4-BE49-F238E27FC236}">
                <a16:creationId xmlns:a16="http://schemas.microsoft.com/office/drawing/2014/main" id="{A812E68A-E6DB-4027-A6FB-633F09F435D9}"/>
              </a:ext>
            </a:extLst>
          </p:cNvPr>
          <p:cNvSpPr/>
          <p:nvPr/>
        </p:nvSpPr>
        <p:spPr>
          <a:xfrm>
            <a:off x="7332708" y="5576857"/>
            <a:ext cx="1775552" cy="2106155"/>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6">
            <a:extLst>
              <a:ext uri="{FF2B5EF4-FFF2-40B4-BE49-F238E27FC236}">
                <a16:creationId xmlns:a16="http://schemas.microsoft.com/office/drawing/2014/main" id="{23B6CEC0-D3BF-4BCE-A80E-E83E2196A4C4}"/>
              </a:ext>
            </a:extLst>
          </p:cNvPr>
          <p:cNvSpPr/>
          <p:nvPr/>
        </p:nvSpPr>
        <p:spPr>
          <a:xfrm>
            <a:off x="10648300" y="5262703"/>
            <a:ext cx="1751652" cy="3377325"/>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a:extLst>
              <a:ext uri="{FF2B5EF4-FFF2-40B4-BE49-F238E27FC236}">
                <a16:creationId xmlns:a16="http://schemas.microsoft.com/office/drawing/2014/main" id="{8E0BA0E0-A777-4DAD-8D47-9E67A19D8FA7}"/>
              </a:ext>
            </a:extLst>
          </p:cNvPr>
          <p:cNvSpPr/>
          <p:nvPr/>
        </p:nvSpPr>
        <p:spPr>
          <a:xfrm>
            <a:off x="13702037" y="5332884"/>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9" name="圖片 8">
            <a:extLst>
              <a:ext uri="{FF2B5EF4-FFF2-40B4-BE49-F238E27FC236}">
                <a16:creationId xmlns:a16="http://schemas.microsoft.com/office/drawing/2014/main" id="{3FB5EA10-E65E-4559-BE94-0A364B0CE7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2870" y="1299145"/>
            <a:ext cx="2523353" cy="2386026"/>
          </a:xfrm>
          <a:prstGeom prst="rect">
            <a:avLst/>
          </a:prstGeom>
        </p:spPr>
      </p:pic>
    </p:spTree>
    <p:extLst>
      <p:ext uri="{BB962C8B-B14F-4D97-AF65-F5344CB8AC3E}">
        <p14:creationId xmlns:p14="http://schemas.microsoft.com/office/powerpoint/2010/main" val="78272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過濾重複刊登物件</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8862DF4C-DF09-43A0-9208-262440A6B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750735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aphicFrame>
        <p:nvGraphicFramePr>
          <p:cNvPr id="17" name="表格 16">
            <a:extLst>
              <a:ext uri="{FF2B5EF4-FFF2-40B4-BE49-F238E27FC236}">
                <a16:creationId xmlns:a16="http://schemas.microsoft.com/office/drawing/2014/main" id="{F7451CF7-80AC-42C0-B66F-0F63A0BB4C9B}"/>
              </a:ext>
            </a:extLst>
          </p:cNvPr>
          <p:cNvGraphicFramePr>
            <a:graphicFrameLocks noGrp="1"/>
          </p:cNvGraphicFramePr>
          <p:nvPr>
            <p:extLst>
              <p:ext uri="{D42A27DB-BD31-4B8C-83A1-F6EECF244321}">
                <p14:modId xmlns:p14="http://schemas.microsoft.com/office/powerpoint/2010/main" val="2961438817"/>
              </p:ext>
            </p:extLst>
          </p:nvPr>
        </p:nvGraphicFramePr>
        <p:xfrm>
          <a:off x="2362200" y="1567464"/>
          <a:ext cx="13639800" cy="7666652"/>
        </p:xfrm>
        <a:graphic>
          <a:graphicData uri="http://schemas.openxmlformats.org/drawingml/2006/table">
            <a:tbl>
              <a:tblPr firstCol="1" bandRow="1">
                <a:tableStyleId>{93296810-A885-4BE3-A3E7-6D5BEEA58F35}</a:tableStyleId>
              </a:tblPr>
              <a:tblGrid>
                <a:gridCol w="2720003">
                  <a:extLst>
                    <a:ext uri="{9D8B030D-6E8A-4147-A177-3AD203B41FA5}">
                      <a16:colId xmlns:a16="http://schemas.microsoft.com/office/drawing/2014/main" val="2641625628"/>
                    </a:ext>
                  </a:extLst>
                </a:gridCol>
                <a:gridCol w="1851997">
                  <a:extLst>
                    <a:ext uri="{9D8B030D-6E8A-4147-A177-3AD203B41FA5}">
                      <a16:colId xmlns:a16="http://schemas.microsoft.com/office/drawing/2014/main" val="2194701808"/>
                    </a:ext>
                  </a:extLst>
                </a:gridCol>
                <a:gridCol w="1676400">
                  <a:extLst>
                    <a:ext uri="{9D8B030D-6E8A-4147-A177-3AD203B41FA5}">
                      <a16:colId xmlns:a16="http://schemas.microsoft.com/office/drawing/2014/main" val="20777771"/>
                    </a:ext>
                  </a:extLst>
                </a:gridCol>
                <a:gridCol w="2133600">
                  <a:extLst>
                    <a:ext uri="{9D8B030D-6E8A-4147-A177-3AD203B41FA5}">
                      <a16:colId xmlns:a16="http://schemas.microsoft.com/office/drawing/2014/main" val="1548013912"/>
                    </a:ext>
                  </a:extLst>
                </a:gridCol>
                <a:gridCol w="2057400">
                  <a:extLst>
                    <a:ext uri="{9D8B030D-6E8A-4147-A177-3AD203B41FA5}">
                      <a16:colId xmlns:a16="http://schemas.microsoft.com/office/drawing/2014/main" val="989316954"/>
                    </a:ext>
                  </a:extLst>
                </a:gridCol>
                <a:gridCol w="1600200">
                  <a:extLst>
                    <a:ext uri="{9D8B030D-6E8A-4147-A177-3AD203B41FA5}">
                      <a16:colId xmlns:a16="http://schemas.microsoft.com/office/drawing/2014/main" val="2130950150"/>
                    </a:ext>
                  </a:extLst>
                </a:gridCol>
                <a:gridCol w="1600200">
                  <a:extLst>
                    <a:ext uri="{9D8B030D-6E8A-4147-A177-3AD203B41FA5}">
                      <a16:colId xmlns:a16="http://schemas.microsoft.com/office/drawing/2014/main" val="46825788"/>
                    </a:ext>
                  </a:extLst>
                </a:gridCol>
              </a:tblGrid>
              <a:tr h="1537368">
                <a:tc>
                  <a:txBody>
                    <a:bodyPr/>
                    <a:lstStyle/>
                    <a:p>
                      <a:pPr algn="l" hangingPunct="0">
                        <a:lnSpc>
                          <a:spcPts val="2000"/>
                        </a:lnSpc>
                        <a:spcAft>
                          <a:spcPts val="0"/>
                        </a:spcAft>
                      </a:pP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63828717"/>
                  </a:ext>
                </a:extLst>
              </a:tr>
              <a:tr h="1124268">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有</a:t>
                      </a:r>
                      <a:r>
                        <a:rPr lang="en-US" sz="4400" kern="100" dirty="0">
                          <a:solidFill>
                            <a:srgbClr val="E8E5DA"/>
                          </a:solidFill>
                          <a:effectLst/>
                          <a:latin typeface="漢儀新蒂蠟筆體" panose="02000500000000000000" pitchFamily="2" charset="-120"/>
                          <a:ea typeface="漢儀新蒂蠟筆體" panose="02000500000000000000" pitchFamily="2" charset="-120"/>
                        </a:rPr>
                        <a:t>APP</a:t>
                      </a: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708619233"/>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篩選功能完善</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921163702"/>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訂閱推送功能</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r>
                        <a:rPr lang="zh-TW" sz="5400" kern="100" dirty="0">
                          <a:solidFill>
                            <a:srgbClr val="A84B2D"/>
                          </a:solidFill>
                          <a:effectLst/>
                          <a:latin typeface="漢儀新蒂蠟筆體" panose="02000500000000000000" pitchFamily="2" charset="-120"/>
                          <a:ea typeface="漢儀新蒂蠟筆體" panose="02000500000000000000" pitchFamily="2" charset="-120"/>
                        </a:rPr>
                        <a:t>買房</a:t>
                      </a:r>
                      <a:r>
                        <a:rPr lang="en-US" sz="7200" kern="100" dirty="0">
                          <a:solidFill>
                            <a:srgbClr val="A84B2D"/>
                          </a:solidFill>
                          <a:effectLst/>
                          <a:latin typeface="漢儀新蒂蠟筆體" panose="02000500000000000000" pitchFamily="2" charset="-120"/>
                          <a:ea typeface="漢儀新蒂蠟筆體" panose="02000500000000000000" pitchFamily="2" charset="-120"/>
                        </a:rPr>
                        <a:t>)</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64416926"/>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過濾重複刊登</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77101158"/>
                  </a:ext>
                </a:extLst>
              </a:tr>
              <a:tr h="1251254">
                <a:tc>
                  <a:txBody>
                    <a:bodyPr/>
                    <a:lstStyle/>
                    <a:p>
                      <a:pPr algn="ctr" hangingPunct="0">
                        <a:lnSpc>
                          <a:spcPct val="100000"/>
                        </a:lnSpc>
                        <a:spcBef>
                          <a:spcPts val="600"/>
                        </a:spcBef>
                        <a:spcAft>
                          <a:spcPts val="0"/>
                        </a:spcAft>
                      </a:pPr>
                      <a:r>
                        <a:rPr lang="en-US" sz="4400" kern="100" dirty="0">
                          <a:solidFill>
                            <a:srgbClr val="E8E5DA"/>
                          </a:solidFill>
                          <a:effectLst/>
                          <a:latin typeface="漢儀新蒂蠟筆體" panose="02000500000000000000" pitchFamily="2" charset="-120"/>
                          <a:ea typeface="漢儀新蒂蠟筆體" panose="02000500000000000000" pitchFamily="2" charset="-120"/>
                        </a:rPr>
                        <a:t>Line</a:t>
                      </a:r>
                      <a:r>
                        <a:rPr lang="zh-TW" sz="4400" kern="100" dirty="0">
                          <a:solidFill>
                            <a:srgbClr val="E8E5DA"/>
                          </a:solidFill>
                          <a:effectLst/>
                          <a:latin typeface="漢儀新蒂蠟筆體" panose="02000500000000000000" pitchFamily="2" charset="-120"/>
                          <a:ea typeface="漢儀新蒂蠟筆體" panose="02000500000000000000" pitchFamily="2" charset="-120"/>
                        </a:rPr>
                        <a:t>智能助手</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504890521"/>
                  </a:ext>
                </a:extLst>
              </a:tr>
            </a:tbl>
          </a:graphicData>
        </a:graphic>
      </p:graphicFrame>
      <p:pic>
        <p:nvPicPr>
          <p:cNvPr id="19" name="圖片 18">
            <a:extLst>
              <a:ext uri="{FF2B5EF4-FFF2-40B4-BE49-F238E27FC236}">
                <a16:creationId xmlns:a16="http://schemas.microsoft.com/office/drawing/2014/main" id="{203FDDBB-85B9-48AF-8B0A-CE66E80A068B}"/>
              </a:ext>
            </a:extLst>
          </p:cNvPr>
          <p:cNvPicPr>
            <a:picLocks noChangeAspect="1"/>
          </p:cNvPicPr>
          <p:nvPr/>
        </p:nvPicPr>
        <p:blipFill rotWithShape="1">
          <a:blip r:embed="rId2">
            <a:extLst>
              <a:ext uri="{28A0092B-C50C-407E-A947-70E740481C1C}">
                <a14:useLocalDpi xmlns:a14="http://schemas.microsoft.com/office/drawing/2010/main" val="0"/>
              </a:ext>
            </a:extLst>
          </a:blip>
          <a:srcRect l="10849" t="16652" r="10523" b="17556"/>
          <a:stretch/>
        </p:blipFill>
        <p:spPr>
          <a:xfrm>
            <a:off x="7170438" y="1760990"/>
            <a:ext cx="1249379" cy="1045411"/>
          </a:xfrm>
          <a:prstGeom prst="rect">
            <a:avLst/>
          </a:prstGeom>
        </p:spPr>
      </p:pic>
      <p:pic>
        <p:nvPicPr>
          <p:cNvPr id="21" name="圖片 20">
            <a:extLst>
              <a:ext uri="{FF2B5EF4-FFF2-40B4-BE49-F238E27FC236}">
                <a16:creationId xmlns:a16="http://schemas.microsoft.com/office/drawing/2014/main" id="{B818D927-2E32-47E8-9348-CBAC84EE2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2075" y="1735590"/>
            <a:ext cx="1227525" cy="1227525"/>
          </a:xfrm>
          <a:prstGeom prst="rect">
            <a:avLst/>
          </a:prstGeom>
        </p:spPr>
      </p:pic>
      <p:pic>
        <p:nvPicPr>
          <p:cNvPr id="25" name="圖片 24">
            <a:extLst>
              <a:ext uri="{FF2B5EF4-FFF2-40B4-BE49-F238E27FC236}">
                <a16:creationId xmlns:a16="http://schemas.microsoft.com/office/drawing/2014/main" id="{1D18D76B-4013-46F0-AE5B-5D5C1B50F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1875" y="1733266"/>
            <a:ext cx="1227525" cy="1227525"/>
          </a:xfrm>
          <a:prstGeom prst="rect">
            <a:avLst/>
          </a:prstGeom>
        </p:spPr>
      </p:pic>
      <p:pic>
        <p:nvPicPr>
          <p:cNvPr id="27" name="圖片 26">
            <a:extLst>
              <a:ext uri="{FF2B5EF4-FFF2-40B4-BE49-F238E27FC236}">
                <a16:creationId xmlns:a16="http://schemas.microsoft.com/office/drawing/2014/main" id="{989C54A6-B641-46D7-A845-54DC3A791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5609" y="2087656"/>
            <a:ext cx="1834132" cy="518744"/>
          </a:xfrm>
          <a:prstGeom prst="rect">
            <a:avLst/>
          </a:prstGeom>
        </p:spPr>
      </p:pic>
      <p:pic>
        <p:nvPicPr>
          <p:cNvPr id="29" name="圖片 28">
            <a:extLst>
              <a:ext uri="{FF2B5EF4-FFF2-40B4-BE49-F238E27FC236}">
                <a16:creationId xmlns:a16="http://schemas.microsoft.com/office/drawing/2014/main" id="{08131B11-980F-44CF-9280-0C1F69DAD2FA}"/>
              </a:ext>
            </a:extLst>
          </p:cNvPr>
          <p:cNvPicPr>
            <a:picLocks noChangeAspect="1"/>
          </p:cNvPicPr>
          <p:nvPr/>
        </p:nvPicPr>
        <p:blipFill rotWithShape="1">
          <a:blip r:embed="rId6">
            <a:extLst>
              <a:ext uri="{28A0092B-C50C-407E-A947-70E740481C1C}">
                <a14:useLocalDpi xmlns:a14="http://schemas.microsoft.com/office/drawing/2010/main" val="0"/>
              </a:ext>
            </a:extLst>
          </a:blip>
          <a:srcRect l="6000" t="28000" r="8000" b="30992"/>
          <a:stretch/>
        </p:blipFill>
        <p:spPr>
          <a:xfrm>
            <a:off x="8721951" y="1893649"/>
            <a:ext cx="1861524" cy="887649"/>
          </a:xfrm>
          <a:prstGeom prst="rect">
            <a:avLst/>
          </a:prstGeom>
        </p:spPr>
      </p:pic>
      <p:pic>
        <p:nvPicPr>
          <p:cNvPr id="20" name="圖片 19">
            <a:extLst>
              <a:ext uri="{FF2B5EF4-FFF2-40B4-BE49-F238E27FC236}">
                <a16:creationId xmlns:a16="http://schemas.microsoft.com/office/drawing/2014/main" id="{724AAD4D-82C2-443A-8DEA-314FA0ABCE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71" t="28560" r="21799" b="36430"/>
          <a:stretch/>
        </p:blipFill>
        <p:spPr>
          <a:xfrm>
            <a:off x="5129298" y="1340644"/>
            <a:ext cx="1762639" cy="1717443"/>
          </a:xfrm>
          <a:prstGeom prst="rect">
            <a:avLst/>
          </a:prstGeom>
        </p:spPr>
      </p:pic>
      <p:pic>
        <p:nvPicPr>
          <p:cNvPr id="12" name="圖片 11">
            <a:extLst>
              <a:ext uri="{FF2B5EF4-FFF2-40B4-BE49-F238E27FC236}">
                <a16:creationId xmlns:a16="http://schemas.microsoft.com/office/drawing/2014/main" id="{FCAA17E5-2CB8-45C1-84EF-B0AA48F97050}"/>
              </a:ext>
            </a:extLst>
          </p:cNvPr>
          <p:cNvPicPr>
            <a:picLocks noChangeAspect="1"/>
          </p:cNvPicPr>
          <p:nvPr/>
        </p:nvPicPr>
        <p:blipFill>
          <a:blip r:embed="rId8"/>
          <a:stretch>
            <a:fillRect/>
          </a:stretch>
        </p:blipFill>
        <p:spPr>
          <a:xfrm rot="20115274">
            <a:off x="4404976" y="1236298"/>
            <a:ext cx="1122606" cy="1122606"/>
          </a:xfrm>
          <a:prstGeom prst="rect">
            <a:avLst/>
          </a:prstGeom>
        </p:spPr>
      </p:pic>
      <p:pic>
        <p:nvPicPr>
          <p:cNvPr id="23" name="圖片 22">
            <a:extLst>
              <a:ext uri="{FF2B5EF4-FFF2-40B4-BE49-F238E27FC236}">
                <a16:creationId xmlns:a16="http://schemas.microsoft.com/office/drawing/2014/main" id="{7DE24C24-43A4-4CDD-B841-307926C40A6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482386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10" y="2081025"/>
            <a:ext cx="11529018" cy="6404370"/>
          </a:xfrm>
          <a:prstGeom prst="rect">
            <a:avLst/>
          </a:prstGeom>
        </p:spPr>
      </p:pic>
      <p:pic>
        <p:nvPicPr>
          <p:cNvPr id="14" name="圖片 13">
            <a:extLst>
              <a:ext uri="{FF2B5EF4-FFF2-40B4-BE49-F238E27FC236}">
                <a16:creationId xmlns:a16="http://schemas.microsoft.com/office/drawing/2014/main" id="{A94A2245-E5D9-4429-8D71-0CEF29FCDF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744756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731312" y="5143500"/>
            <a:ext cx="281940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爬蟲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7009191"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737289"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06</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966780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5181600" y="1562100"/>
            <a:ext cx="4038598" cy="2895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D9289731-0B39-40A0-8C4C-B11275E558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1950545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pic>
        <p:nvPicPr>
          <p:cNvPr id="14" name="圖片 13">
            <a:extLst>
              <a:ext uri="{FF2B5EF4-FFF2-40B4-BE49-F238E27FC236}">
                <a16:creationId xmlns:a16="http://schemas.microsoft.com/office/drawing/2014/main" id="{A94A2245-E5D9-4429-8D71-0CEF29FCDF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15" name="文字方塊 14">
            <a:extLst>
              <a:ext uri="{FF2B5EF4-FFF2-40B4-BE49-F238E27FC236}">
                <a16:creationId xmlns:a16="http://schemas.microsoft.com/office/drawing/2014/main" id="{BA664014-C81D-4A5E-9A13-C22FF2AD053E}"/>
              </a:ext>
            </a:extLst>
          </p:cNvPr>
          <p:cNvSpPr txBox="1"/>
          <p:nvPr/>
        </p:nvSpPr>
        <p:spPr>
          <a:xfrm flipH="1">
            <a:off x="7453061" y="1458098"/>
            <a:ext cx="4048622" cy="1200329"/>
          </a:xfrm>
          <a:prstGeom prst="rect">
            <a:avLst/>
          </a:prstGeom>
          <a:noFill/>
        </p:spPr>
        <p:txBody>
          <a:bodyPr wrap="square" rtlCol="0">
            <a:spAutoFit/>
          </a:bodyPr>
          <a:lstStyle/>
          <a:p>
            <a:r>
              <a:rPr lang="en-US" altLang="zh-TW" sz="7200" b="1" dirty="0">
                <a:ln w="12700" cmpd="sng">
                  <a:noFill/>
                  <a:prstDash val="solid"/>
                </a:ln>
                <a:solidFill>
                  <a:srgbClr val="A84B2D"/>
                </a:solidFill>
                <a:latin typeface="微軟正黑體" panose="020B0604030504040204" pitchFamily="34" charset="-120"/>
                <a:ea typeface="微軟正黑體" panose="020B0604030504040204" pitchFamily="34" charset="-120"/>
              </a:rPr>
              <a:t>Package</a:t>
            </a:r>
            <a:endParaRPr lang="zh-TW" altLang="en-US" sz="7200" b="1" dirty="0">
              <a:ln w="12700" cmpd="sng">
                <a:noFill/>
                <a:prstDash val="solid"/>
              </a:ln>
              <a:solidFill>
                <a:srgbClr val="A84B2D"/>
              </a:solidFill>
              <a:latin typeface="微軟正黑體" panose="020B0604030504040204" pitchFamily="34" charset="-120"/>
              <a:ea typeface="微軟正黑體" panose="020B0604030504040204" pitchFamily="34" charset="-120"/>
            </a:endParaRPr>
          </a:p>
        </p:txBody>
      </p:sp>
      <p:sp>
        <p:nvSpPr>
          <p:cNvPr id="17" name="Freeform 8">
            <a:extLst>
              <a:ext uri="{FF2B5EF4-FFF2-40B4-BE49-F238E27FC236}">
                <a16:creationId xmlns:a16="http://schemas.microsoft.com/office/drawing/2014/main" id="{1754E4EE-E6F0-41B0-BFA2-2DBFAD2E44FA}"/>
              </a:ext>
            </a:extLst>
          </p:cNvPr>
          <p:cNvSpPr/>
          <p:nvPr/>
        </p:nvSpPr>
        <p:spPr>
          <a:xfrm>
            <a:off x="1085850"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8">
            <a:extLst>
              <a:ext uri="{FF2B5EF4-FFF2-40B4-BE49-F238E27FC236}">
                <a16:creationId xmlns:a16="http://schemas.microsoft.com/office/drawing/2014/main" id="{F0A00EA1-0198-495B-965B-5AF2AB52D02E}"/>
              </a:ext>
            </a:extLst>
          </p:cNvPr>
          <p:cNvSpPr/>
          <p:nvPr/>
        </p:nvSpPr>
        <p:spPr>
          <a:xfrm>
            <a:off x="13998401"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3">
            <a:extLst>
              <a:ext uri="{FF2B5EF4-FFF2-40B4-BE49-F238E27FC236}">
                <a16:creationId xmlns:a16="http://schemas.microsoft.com/office/drawing/2014/main" id="{A06E5FED-3D0F-46D9-BD11-6AA3F937EF7E}"/>
              </a:ext>
            </a:extLst>
          </p:cNvPr>
          <p:cNvSpPr/>
          <p:nvPr/>
        </p:nvSpPr>
        <p:spPr>
          <a:xfrm>
            <a:off x="3758872"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4">
            <a:extLst>
              <a:ext uri="{FF2B5EF4-FFF2-40B4-BE49-F238E27FC236}">
                <a16:creationId xmlns:a16="http://schemas.microsoft.com/office/drawing/2014/main" id="{0A222831-6FDE-4374-9B51-94D7C1BC4673}"/>
              </a:ext>
            </a:extLst>
          </p:cNvPr>
          <p:cNvSpPr/>
          <p:nvPr/>
        </p:nvSpPr>
        <p:spPr>
          <a:xfrm>
            <a:off x="7941648" y="4526201"/>
            <a:ext cx="2404705" cy="2939083"/>
          </a:xfrm>
          <a:custGeom>
            <a:avLst/>
            <a:gdLst/>
            <a:ahLst/>
            <a:cxnLst/>
            <a:rect l="l" t="t" r="r" b="b"/>
            <a:pathLst>
              <a:path w="2404705" h="2939083">
                <a:moveTo>
                  <a:pt x="0" y="0"/>
                </a:moveTo>
                <a:lnTo>
                  <a:pt x="2404704" y="0"/>
                </a:lnTo>
                <a:lnTo>
                  <a:pt x="2404704" y="2939083"/>
                </a:lnTo>
                <a:lnTo>
                  <a:pt x="0" y="293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5">
            <a:extLst>
              <a:ext uri="{FF2B5EF4-FFF2-40B4-BE49-F238E27FC236}">
                <a16:creationId xmlns:a16="http://schemas.microsoft.com/office/drawing/2014/main" id="{18929386-DDE6-46B2-9280-7B835F711797}"/>
              </a:ext>
            </a:extLst>
          </p:cNvPr>
          <p:cNvSpPr/>
          <p:nvPr/>
        </p:nvSpPr>
        <p:spPr>
          <a:xfrm>
            <a:off x="11854031"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10">
            <a:extLst>
              <a:ext uri="{FF2B5EF4-FFF2-40B4-BE49-F238E27FC236}">
                <a16:creationId xmlns:a16="http://schemas.microsoft.com/office/drawing/2014/main" id="{2A04A1B0-E8FD-4F8F-AC37-0E0D2EB72719}"/>
              </a:ext>
            </a:extLst>
          </p:cNvPr>
          <p:cNvSpPr txBox="1"/>
          <p:nvPr/>
        </p:nvSpPr>
        <p:spPr>
          <a:xfrm>
            <a:off x="2476713" y="6703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requests</a:t>
            </a:r>
          </a:p>
        </p:txBody>
      </p:sp>
      <p:sp>
        <p:nvSpPr>
          <p:cNvPr id="23" name="TextBox 11">
            <a:extLst>
              <a:ext uri="{FF2B5EF4-FFF2-40B4-BE49-F238E27FC236}">
                <a16:creationId xmlns:a16="http://schemas.microsoft.com/office/drawing/2014/main" id="{0C94AB11-C271-4A36-9AA0-0C8DBC89D786}"/>
              </a:ext>
            </a:extLst>
          </p:cNvPr>
          <p:cNvSpPr txBox="1"/>
          <p:nvPr/>
        </p:nvSpPr>
        <p:spPr>
          <a:xfrm>
            <a:off x="6791433" y="7572653"/>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微軟正黑體" panose="020B0604030504040204" pitchFamily="34" charset="-120"/>
                <a:ea typeface="微軟正黑體" panose="020B0604030504040204" pitchFamily="34" charset="-120"/>
              </a:rPr>
              <a:t>selenium</a:t>
            </a:r>
          </a:p>
        </p:txBody>
      </p:sp>
      <p:sp>
        <p:nvSpPr>
          <p:cNvPr id="24" name="TextBox 12">
            <a:extLst>
              <a:ext uri="{FF2B5EF4-FFF2-40B4-BE49-F238E27FC236}">
                <a16:creationId xmlns:a16="http://schemas.microsoft.com/office/drawing/2014/main" id="{46D6B7DD-5153-4E71-B816-B7E9FEEA6E1E}"/>
              </a:ext>
            </a:extLst>
          </p:cNvPr>
          <p:cNvSpPr txBox="1"/>
          <p:nvPr/>
        </p:nvSpPr>
        <p:spPr>
          <a:xfrm>
            <a:off x="10841652" y="6662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json</a:t>
            </a:r>
          </a:p>
        </p:txBody>
      </p:sp>
      <p:pic>
        <p:nvPicPr>
          <p:cNvPr id="25" name="圖片 24">
            <a:extLst>
              <a:ext uri="{FF2B5EF4-FFF2-40B4-BE49-F238E27FC236}">
                <a16:creationId xmlns:a16="http://schemas.microsoft.com/office/drawing/2014/main" id="{83A530DD-B49C-4D45-B1D9-BAF0C0294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3505" y="3199679"/>
            <a:ext cx="2697303" cy="659575"/>
          </a:xfrm>
          <a:prstGeom prst="rect">
            <a:avLst/>
          </a:prstGeom>
        </p:spPr>
      </p:pic>
    </p:spTree>
    <p:extLst>
      <p:ext uri="{BB962C8B-B14F-4D97-AF65-F5344CB8AC3E}">
        <p14:creationId xmlns:p14="http://schemas.microsoft.com/office/powerpoint/2010/main" val="2560551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AA32B-8E5F-4BFE-9581-B7D96F8053DE}"/>
              </a:ext>
            </a:extLst>
          </p:cNvPr>
          <p:cNvSpPr/>
          <p:nvPr/>
        </p:nvSpPr>
        <p:spPr>
          <a:xfrm>
            <a:off x="1371600" y="876300"/>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技術困難</a:t>
            </a:r>
          </a:p>
        </p:txBody>
      </p:sp>
    </p:spTree>
    <p:extLst>
      <p:ext uri="{BB962C8B-B14F-4D97-AF65-F5344CB8AC3E}">
        <p14:creationId xmlns:p14="http://schemas.microsoft.com/office/powerpoint/2010/main" val="2793363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A3ED7C-0AE7-4000-BC8B-DD3DFD116760}"/>
              </a:ext>
            </a:extLst>
          </p:cNvPr>
          <p:cNvSpPr/>
          <p:nvPr/>
        </p:nvSpPr>
        <p:spPr>
          <a:xfrm>
            <a:off x="1165384" y="360248"/>
            <a:ext cx="4720646" cy="3613440"/>
          </a:xfrm>
          <a:custGeom>
            <a:avLst/>
            <a:gdLst/>
            <a:ahLst/>
            <a:cxnLst/>
            <a:rect l="l" t="t" r="r" b="b"/>
            <a:pathLst>
              <a:path w="4720646" h="3613440">
                <a:moveTo>
                  <a:pt x="0" y="0"/>
                </a:moveTo>
                <a:lnTo>
                  <a:pt x="4720646" y="0"/>
                </a:lnTo>
                <a:lnTo>
                  <a:pt x="4720646" y="3613441"/>
                </a:lnTo>
                <a:lnTo>
                  <a:pt x="0" y="3613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9BF093D-2254-4A56-A7A4-F96E661B4380}"/>
              </a:ext>
            </a:extLst>
          </p:cNvPr>
          <p:cNvSpPr/>
          <p:nvPr/>
        </p:nvSpPr>
        <p:spPr>
          <a:xfrm>
            <a:off x="7196200" y="800551"/>
            <a:ext cx="2190134" cy="2178187"/>
          </a:xfrm>
          <a:custGeom>
            <a:avLst/>
            <a:gdLst/>
            <a:ahLst/>
            <a:cxnLst/>
            <a:rect l="l" t="t" r="r" b="b"/>
            <a:pathLst>
              <a:path w="2190134" h="2178187">
                <a:moveTo>
                  <a:pt x="0" y="0"/>
                </a:moveTo>
                <a:lnTo>
                  <a:pt x="2190133" y="0"/>
                </a:lnTo>
                <a:lnTo>
                  <a:pt x="2190133" y="2178188"/>
                </a:lnTo>
                <a:lnTo>
                  <a:pt x="0" y="2178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49BF71B-0E8B-42A2-820B-92999F6E2F72}"/>
              </a:ext>
            </a:extLst>
          </p:cNvPr>
          <p:cNvSpPr/>
          <p:nvPr/>
        </p:nvSpPr>
        <p:spPr>
          <a:xfrm>
            <a:off x="10700783" y="1269627"/>
            <a:ext cx="5802539" cy="1709112"/>
          </a:xfrm>
          <a:custGeom>
            <a:avLst/>
            <a:gdLst/>
            <a:ahLst/>
            <a:cxnLst/>
            <a:rect l="l" t="t" r="r" b="b"/>
            <a:pathLst>
              <a:path w="5802539" h="1709112">
                <a:moveTo>
                  <a:pt x="0" y="0"/>
                </a:moveTo>
                <a:lnTo>
                  <a:pt x="5802539" y="0"/>
                </a:lnTo>
                <a:lnTo>
                  <a:pt x="5802539" y="1709112"/>
                </a:lnTo>
                <a:lnTo>
                  <a:pt x="0" y="1709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832961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78015" y="5143500"/>
            <a:ext cx="795647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自然語言處理</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4455895"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4183993"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07</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62413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5" name="圖片 14">
            <a:extLst>
              <a:ext uri="{FF2B5EF4-FFF2-40B4-BE49-F238E27FC236}">
                <a16:creationId xmlns:a16="http://schemas.microsoft.com/office/drawing/2014/main" id="{128C96C4-D2E7-4A94-A7C0-C78C0CEEFBF3}"/>
              </a:ext>
            </a:extLst>
          </p:cNvPr>
          <p:cNvPicPr>
            <a:picLocks noChangeAspect="1"/>
          </p:cNvPicPr>
          <p:nvPr/>
        </p:nvPicPr>
        <p:blipFill rotWithShape="1">
          <a:blip r:embed="rId2">
            <a:extLst>
              <a:ext uri="{28A0092B-C50C-407E-A947-70E740481C1C}">
                <a14:useLocalDpi xmlns:a14="http://schemas.microsoft.com/office/drawing/2010/main" val="0"/>
              </a:ext>
            </a:extLst>
          </a:blip>
          <a:srcRect l="3806" t="30794" r="21210" b="50000"/>
          <a:stretch/>
        </p:blipFill>
        <p:spPr>
          <a:xfrm>
            <a:off x="4726885" y="1510640"/>
            <a:ext cx="12324370" cy="1830582"/>
          </a:xfrm>
          <a:prstGeom prst="rect">
            <a:avLst/>
          </a:prstGeom>
        </p:spPr>
      </p:pic>
      <p:pic>
        <p:nvPicPr>
          <p:cNvPr id="17" name="圖片 16">
            <a:extLst>
              <a:ext uri="{FF2B5EF4-FFF2-40B4-BE49-F238E27FC236}">
                <a16:creationId xmlns:a16="http://schemas.microsoft.com/office/drawing/2014/main" id="{FC037FF1-CB6D-4FC8-A456-222250DFD3F3}"/>
              </a:ext>
            </a:extLst>
          </p:cNvPr>
          <p:cNvPicPr>
            <a:picLocks noChangeAspect="1"/>
          </p:cNvPicPr>
          <p:nvPr/>
        </p:nvPicPr>
        <p:blipFill rotWithShape="1">
          <a:blip r:embed="rId3">
            <a:extLst>
              <a:ext uri="{28A0092B-C50C-407E-A947-70E740481C1C}">
                <a14:useLocalDpi xmlns:a14="http://schemas.microsoft.com/office/drawing/2010/main" val="0"/>
              </a:ext>
            </a:extLst>
          </a:blip>
          <a:srcRect r="34472" b="77230"/>
          <a:stretch/>
        </p:blipFill>
        <p:spPr>
          <a:xfrm>
            <a:off x="5299741" y="4189015"/>
            <a:ext cx="10851754" cy="1379554"/>
          </a:xfrm>
          <a:prstGeom prst="rect">
            <a:avLst/>
          </a:prstGeom>
        </p:spPr>
      </p:pic>
      <p:pic>
        <p:nvPicPr>
          <p:cNvPr id="19" name="圖片 18">
            <a:extLst>
              <a:ext uri="{FF2B5EF4-FFF2-40B4-BE49-F238E27FC236}">
                <a16:creationId xmlns:a16="http://schemas.microsoft.com/office/drawing/2014/main" id="{F1952554-908F-419E-A815-D5A6C7D1F973}"/>
              </a:ext>
            </a:extLst>
          </p:cNvPr>
          <p:cNvPicPr>
            <a:picLocks noChangeAspect="1"/>
          </p:cNvPicPr>
          <p:nvPr/>
        </p:nvPicPr>
        <p:blipFill rotWithShape="1">
          <a:blip r:embed="rId4">
            <a:extLst>
              <a:ext uri="{28A0092B-C50C-407E-A947-70E740481C1C}">
                <a14:useLocalDpi xmlns:a14="http://schemas.microsoft.com/office/drawing/2010/main" val="0"/>
              </a:ext>
            </a:extLst>
          </a:blip>
          <a:srcRect l="11156" t="30730" r="8843" b="21509"/>
          <a:stretch/>
        </p:blipFill>
        <p:spPr>
          <a:xfrm>
            <a:off x="1236745" y="6080695"/>
            <a:ext cx="3048001" cy="1219200"/>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0" name="圖片 19">
            <a:extLst>
              <a:ext uri="{FF2B5EF4-FFF2-40B4-BE49-F238E27FC236}">
                <a16:creationId xmlns:a16="http://schemas.microsoft.com/office/drawing/2014/main" id="{386CDAFE-9D78-4940-B263-DC1257DD29B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236745" y="2018379"/>
            <a:ext cx="3122439" cy="3122439"/>
          </a:xfrm>
          <a:prstGeom prst="ellipse">
            <a:avLst/>
          </a:prstGeom>
          <a:effectLst>
            <a:outerShdw blurRad="50800" dist="38100" dir="5400000" algn="t" rotWithShape="0">
              <a:prstClr val="black">
                <a:alpha val="40000"/>
              </a:prstClr>
            </a:outerShdw>
          </a:effectLst>
        </p:spPr>
      </p:pic>
      <p:pic>
        <p:nvPicPr>
          <p:cNvPr id="18" name="圖片 17">
            <a:extLst>
              <a:ext uri="{FF2B5EF4-FFF2-40B4-BE49-F238E27FC236}">
                <a16:creationId xmlns:a16="http://schemas.microsoft.com/office/drawing/2014/main" id="{40F49864-8F1A-4171-B9FB-7150E222C4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77" y="6405384"/>
            <a:ext cx="12324373" cy="1752600"/>
          </a:xfrm>
          <a:prstGeom prst="rect">
            <a:avLst/>
          </a:prstGeom>
        </p:spPr>
      </p:pic>
      <p:pic>
        <p:nvPicPr>
          <p:cNvPr id="21" name="圖片 20">
            <a:extLst>
              <a:ext uri="{FF2B5EF4-FFF2-40B4-BE49-F238E27FC236}">
                <a16:creationId xmlns:a16="http://schemas.microsoft.com/office/drawing/2014/main" id="{D773A963-D28F-486E-92D1-BEC7968BF1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1631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5E4CD4AB-0202-4F2B-81DE-F8D228A6C4F9}"/>
              </a:ext>
            </a:extLst>
          </p:cNvPr>
          <p:cNvSpPr txBox="1"/>
          <p:nvPr/>
        </p:nvSpPr>
        <p:spPr>
          <a:xfrm>
            <a:off x="2286000" y="1333500"/>
            <a:ext cx="1107996" cy="369332"/>
          </a:xfrm>
          <a:prstGeom prst="rect">
            <a:avLst/>
          </a:prstGeom>
          <a:noFill/>
        </p:spPr>
        <p:txBody>
          <a:bodyPr wrap="none" rtlCol="0">
            <a:spAutoFit/>
          </a:bodyPr>
          <a:lstStyle/>
          <a:p>
            <a:r>
              <a:rPr lang="zh-TW" altLang="en-US" dirty="0"/>
              <a:t>未來功能</a:t>
            </a:r>
          </a:p>
        </p:txBody>
      </p:sp>
      <p:sp>
        <p:nvSpPr>
          <p:cNvPr id="3" name="文字方塊 2">
            <a:extLst>
              <a:ext uri="{FF2B5EF4-FFF2-40B4-BE49-F238E27FC236}">
                <a16:creationId xmlns:a16="http://schemas.microsoft.com/office/drawing/2014/main" id="{574413E1-EB9A-40FB-991F-53721EA2BCED}"/>
              </a:ext>
            </a:extLst>
          </p:cNvPr>
          <p:cNvSpPr txBox="1"/>
          <p:nvPr/>
        </p:nvSpPr>
        <p:spPr>
          <a:xfrm>
            <a:off x="2286000" y="3314700"/>
            <a:ext cx="6095999" cy="3139321"/>
          </a:xfrm>
          <a:prstGeom prst="rect">
            <a:avLst/>
          </a:prstGeom>
          <a:noFill/>
        </p:spPr>
        <p:txBody>
          <a:bodyPr wrap="square" rtlCol="0">
            <a:spAutoFit/>
          </a:bodyPr>
          <a:lstStyle/>
          <a:p>
            <a:r>
              <a:rPr lang="zh-TW" altLang="en-US" dirty="0"/>
              <a:t>在刊登時進行重複資料的判斷，從地址、描述、甚至還有圖片進行研究</a:t>
            </a:r>
            <a:endParaRPr lang="en-US" altLang="zh-TW" dirty="0"/>
          </a:p>
          <a:p>
            <a:endParaRPr lang="en-US" altLang="zh-TW" dirty="0"/>
          </a:p>
          <a:p>
            <a:r>
              <a:rPr lang="zh-TW" altLang="en-US" dirty="0"/>
              <a:t>但有時候並不是第一筆上傳資料就一定是最符合消費者期待的，所以可能會從租金、設施、服務等下去做對比</a:t>
            </a:r>
            <a:endParaRPr lang="en-US" altLang="zh-TW" dirty="0"/>
          </a:p>
          <a:p>
            <a:endParaRPr lang="en-US" altLang="zh-TW" dirty="0"/>
          </a:p>
          <a:p>
            <a:r>
              <a:rPr lang="zh-TW" altLang="en-US" dirty="0"/>
              <a:t>也可考慮在房源詳細頁面的部份增加多個租屋選項，提供使用者可以跟比較符合自己期待的房東或是仲介做聯絡。</a:t>
            </a:r>
            <a:endParaRPr lang="en-US" altLang="zh-TW" dirty="0"/>
          </a:p>
          <a:p>
            <a:endParaRPr lang="en-US" altLang="zh-TW" dirty="0"/>
          </a:p>
          <a:p>
            <a:r>
              <a:rPr lang="zh-TW" altLang="en-US" dirty="0"/>
              <a:t>在實作過程中發現，很多仲介都刊登一樣的房源，要如何選擇</a:t>
            </a:r>
            <a:r>
              <a:rPr lang="en-US" altLang="zh-TW" dirty="0"/>
              <a:t>???</a:t>
            </a:r>
            <a:endParaRPr lang="zh-TW" altLang="en-US" dirty="0"/>
          </a:p>
        </p:txBody>
      </p:sp>
    </p:spTree>
    <p:extLst>
      <p:ext uri="{BB962C8B-B14F-4D97-AF65-F5344CB8AC3E}">
        <p14:creationId xmlns:p14="http://schemas.microsoft.com/office/powerpoint/2010/main" val="724405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2">
            <a:extLst>
              <a:ext uri="{28A0092B-C50C-407E-A947-70E740481C1C}">
                <a14:useLocalDpi xmlns:a14="http://schemas.microsoft.com/office/drawing/2010/main" val="0"/>
              </a:ext>
            </a:extLst>
          </a:blip>
          <a:srcRect r="33879"/>
          <a:stretch/>
        </p:blipFill>
        <p:spPr>
          <a:xfrm>
            <a:off x="1813560" y="5829300"/>
            <a:ext cx="10607040" cy="4167412"/>
          </a:xfrm>
          <a:prstGeom prst="rect">
            <a:avLst/>
          </a:prstGeom>
        </p:spPr>
      </p:pic>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3">
            <a:extLst>
              <a:ext uri="{28A0092B-C50C-407E-A947-70E740481C1C}">
                <a14:useLocalDpi xmlns:a14="http://schemas.microsoft.com/office/drawing/2010/main" val="0"/>
              </a:ext>
            </a:extLst>
          </a:blip>
          <a:srcRect r="34650"/>
          <a:stretch/>
        </p:blipFill>
        <p:spPr>
          <a:xfrm>
            <a:off x="1813560" y="616966"/>
            <a:ext cx="11164054" cy="5029200"/>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3581400" y="6846206"/>
            <a:ext cx="5334000" cy="2335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2097924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2">
            <a:extLst>
              <a:ext uri="{28A0092B-C50C-407E-A947-70E740481C1C}">
                <a14:useLocalDpi xmlns:a14="http://schemas.microsoft.com/office/drawing/2010/main" val="0"/>
              </a:ext>
            </a:extLst>
          </a:blip>
          <a:srcRect r="34650"/>
          <a:stretch/>
        </p:blipFill>
        <p:spPr>
          <a:xfrm>
            <a:off x="609600" y="1310894"/>
            <a:ext cx="17320353" cy="7802499"/>
          </a:xfrm>
          <a:prstGeom prst="rect">
            <a:avLst/>
          </a:prstGeom>
        </p:spPr>
      </p:pic>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3">
            <a:extLst>
              <a:ext uri="{28A0092B-C50C-407E-A947-70E740481C1C}">
                <a14:useLocalDpi xmlns:a14="http://schemas.microsoft.com/office/drawing/2010/main" val="0"/>
              </a:ext>
            </a:extLst>
          </a:blip>
          <a:srcRect r="33879"/>
          <a:stretch/>
        </p:blipFill>
        <p:spPr>
          <a:xfrm>
            <a:off x="1600200" y="1700092"/>
            <a:ext cx="15523208" cy="6098931"/>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4267200" y="3238499"/>
            <a:ext cx="7620000" cy="3410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7177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239000" y="5143500"/>
            <a:ext cx="6203887"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黃金屋</a:t>
            </a:r>
            <a:r>
              <a:rPr lang="en-US" altLang="zh-TW" sz="13800" spc="-30" dirty="0">
                <a:solidFill>
                  <a:srgbClr val="E8E5DA"/>
                </a:solidFill>
                <a:latin typeface="漢儀新蒂蠟筆體" panose="02000500000000000000" pitchFamily="2" charset="-120"/>
                <a:ea typeface="漢儀新蒂蠟筆體" panose="02000500000000000000" pitchFamily="2" charset="-120"/>
              </a:rPr>
              <a:t>App</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報告人：陳玉函</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168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2449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08</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15179188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13335000" y="2400309"/>
            <a:ext cx="3131555" cy="3193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F15C6F25-CF77-4F52-984E-DEC7D6B97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210372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DED14D8-CC68-4959-87D5-5D8A679EA3A9}"/>
              </a:ext>
            </a:extLst>
          </p:cNvPr>
          <p:cNvSpPr txBox="1"/>
          <p:nvPr/>
        </p:nvSpPr>
        <p:spPr>
          <a:xfrm>
            <a:off x="2590800" y="3086100"/>
            <a:ext cx="3775393" cy="954107"/>
          </a:xfrm>
          <a:prstGeom prst="rect">
            <a:avLst/>
          </a:prstGeom>
          <a:noFill/>
        </p:spPr>
        <p:txBody>
          <a:bodyPr wrap="none" rtlCol="0">
            <a:spAutoFit/>
          </a:bodyPr>
          <a:lstStyle/>
          <a:p>
            <a:r>
              <a:rPr lang="zh-TW" altLang="en-US" sz="2800" dirty="0"/>
              <a:t>放</a:t>
            </a:r>
            <a:r>
              <a:rPr lang="en-US" altLang="zh-TW" sz="2800" dirty="0" err="1"/>
              <a:t>gigma</a:t>
            </a:r>
            <a:r>
              <a:rPr lang="zh-TW" altLang="en-US" sz="2800" dirty="0"/>
              <a:t>所有畫面</a:t>
            </a:r>
            <a:endParaRPr lang="en-US" altLang="zh-TW" sz="2800" dirty="0"/>
          </a:p>
          <a:p>
            <a:r>
              <a:rPr lang="zh-TW" altLang="en-US" sz="2800" dirty="0"/>
              <a:t>把已經做出來的放旁邊</a:t>
            </a:r>
          </a:p>
        </p:txBody>
      </p:sp>
    </p:spTree>
    <p:extLst>
      <p:ext uri="{BB962C8B-B14F-4D97-AF65-F5344CB8AC3E}">
        <p14:creationId xmlns:p14="http://schemas.microsoft.com/office/powerpoint/2010/main" val="2912563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084047" y="5143500"/>
            <a:ext cx="408345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資料庫</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361926"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090024"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09</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083295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8686800" y="3086100"/>
            <a:ext cx="2590798" cy="2548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3E4BA991-E013-4A92-AAEC-FE67CB6535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93481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716058" y="5306778"/>
            <a:ext cx="5410199" cy="4231928"/>
          </a:xfrm>
          <a:prstGeom prst="rect">
            <a:avLst/>
          </a:prstGeom>
        </p:spPr>
        <p:txBody>
          <a:bodyPr wrap="square" lIns="0" tIns="0" rIns="0" bIns="0" rtlCol="0" anchor="t">
            <a:spAutoFit/>
          </a:bodyPr>
          <a:lstStyle/>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教授</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 </a:t>
            </a:r>
            <a:r>
              <a:rPr lang="zh-TW" altLang="en-US" sz="5400" dirty="0">
                <a:solidFill>
                  <a:srgbClr val="1E1E1E"/>
                </a:solidFill>
                <a:latin typeface="漢儀新蒂蠟筆體" panose="02000500000000000000" pitchFamily="2" charset="-120"/>
                <a:ea typeface="漢儀新蒂蠟筆體" panose="02000500000000000000" pitchFamily="2" charset="-120"/>
              </a:rPr>
              <a:t>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  </a:t>
            </a:r>
            <a:r>
              <a:rPr lang="zh-TW" altLang="en-US" sz="5400" dirty="0">
                <a:solidFill>
                  <a:srgbClr val="1E1E1E"/>
                </a:solidFill>
                <a:latin typeface="漢儀新蒂蠟筆體" panose="02000500000000000000" pitchFamily="2" charset="-120"/>
                <a:ea typeface="漢儀新蒂蠟筆體" panose="02000500000000000000" pitchFamily="2" charset="-120"/>
              </a:rPr>
              <a:t>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  </a:t>
            </a:r>
            <a:r>
              <a:rPr lang="zh-TW" altLang="en-US" sz="5400" dirty="0">
                <a:solidFill>
                  <a:srgbClr val="1E1E1E"/>
                </a:solidFill>
                <a:latin typeface="漢儀新蒂蠟筆體" panose="02000500000000000000" pitchFamily="2" charset="-120"/>
                <a:ea typeface="漢儀新蒂蠟筆體" panose="02000500000000000000" pitchFamily="2" charset="-120"/>
              </a:rPr>
              <a:t>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  </a:t>
            </a:r>
            <a:r>
              <a:rPr lang="zh-TW" altLang="en-US" sz="5400" dirty="0">
                <a:solidFill>
                  <a:srgbClr val="1E1E1E"/>
                </a:solidFill>
                <a:latin typeface="漢儀新蒂蠟筆體" panose="02000500000000000000" pitchFamily="2" charset="-120"/>
                <a:ea typeface="漢儀新蒂蠟筆體" panose="02000500000000000000" pitchFamily="2" charset="-120"/>
              </a:rPr>
              <a:t>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  </a:t>
            </a:r>
            <a:r>
              <a:rPr lang="zh-TW" altLang="en-US" sz="5400" dirty="0">
                <a:solidFill>
                  <a:srgbClr val="1E1E1E"/>
                </a:solidFill>
                <a:latin typeface="漢儀新蒂蠟筆體" panose="02000500000000000000" pitchFamily="2" charset="-120"/>
                <a:ea typeface="漢儀新蒂蠟筆體" panose="02000500000000000000" pitchFamily="2" charset="-120"/>
              </a:rPr>
              <a:t>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716058" y="4530091"/>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48500" y="895884"/>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46130" y="895884"/>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32E08379-DAEE-49EF-BA17-B511B7E359E4}"/>
              </a:ext>
            </a:extLst>
          </p:cNvPr>
          <p:cNvSpPr/>
          <p:nvPr/>
        </p:nvSpPr>
        <p:spPr>
          <a:xfrm>
            <a:off x="10287000" y="1416903"/>
            <a:ext cx="7019870" cy="830997"/>
          </a:xfrm>
          <a:prstGeom prst="rect">
            <a:avLst/>
          </a:prstGeom>
        </p:spPr>
        <p:txBody>
          <a:bodyPr wrap="none">
            <a:spAutoFit/>
          </a:bodyPr>
          <a:lstStyle/>
          <a:p>
            <a:r>
              <a:rPr lang="zh-TW" altLang="en-US" sz="4800" b="1" dirty="0">
                <a:solidFill>
                  <a:srgbClr val="E8E5DA"/>
                </a:solidFill>
                <a:latin typeface="微軟正黑體" panose="020B0604030504040204" pitchFamily="34" charset="-120"/>
                <a:ea typeface="微軟正黑體" panose="020B0604030504040204" pitchFamily="34" charset="-120"/>
              </a:rPr>
              <a:t>ER-model(housedetail)</a:t>
            </a:r>
          </a:p>
        </p:txBody>
      </p:sp>
      <p:pic>
        <p:nvPicPr>
          <p:cNvPr id="22" name="圖片 21">
            <a:extLst>
              <a:ext uri="{FF2B5EF4-FFF2-40B4-BE49-F238E27FC236}">
                <a16:creationId xmlns:a16="http://schemas.microsoft.com/office/drawing/2014/main" id="{710B0FC0-26D3-47CE-B8E2-2B7C918FBFA8}"/>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b="4737"/>
          <a:stretch/>
        </p:blipFill>
        <p:spPr>
          <a:xfrm>
            <a:off x="1215044" y="1289317"/>
            <a:ext cx="8866163" cy="7632166"/>
          </a:xfrm>
          <a:prstGeom prst="rect">
            <a:avLst/>
          </a:prstGeom>
        </p:spPr>
      </p:pic>
      <p:sp>
        <p:nvSpPr>
          <p:cNvPr id="24" name="文字方塊 23">
            <a:extLst>
              <a:ext uri="{FF2B5EF4-FFF2-40B4-BE49-F238E27FC236}">
                <a16:creationId xmlns:a16="http://schemas.microsoft.com/office/drawing/2014/main" id="{E79738AE-BBFA-461B-85B6-305069F362D0}"/>
              </a:ext>
            </a:extLst>
          </p:cNvPr>
          <p:cNvSpPr txBox="1"/>
          <p:nvPr/>
        </p:nvSpPr>
        <p:spPr>
          <a:xfrm>
            <a:off x="11267215" y="3884909"/>
            <a:ext cx="5059440" cy="4524315"/>
          </a:xfrm>
          <a:prstGeom prst="rect">
            <a:avLst/>
          </a:prstGeom>
          <a:noFill/>
        </p:spPr>
        <p:txBody>
          <a:bodyPr wrap="square" rtlCol="0">
            <a:spAutoFit/>
          </a:bodyPr>
          <a:lstStyle/>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房屋詳細資料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刊登者</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設備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地址</a:t>
            </a:r>
          </a:p>
        </p:txBody>
      </p:sp>
      <p:pic>
        <p:nvPicPr>
          <p:cNvPr id="15" name="圖片 14">
            <a:extLst>
              <a:ext uri="{FF2B5EF4-FFF2-40B4-BE49-F238E27FC236}">
                <a16:creationId xmlns:a16="http://schemas.microsoft.com/office/drawing/2014/main" id="{2A4BBEF4-EC52-4D84-823B-ACA0B5648F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2598741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87000" y="966606"/>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54150" y="966606"/>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363F2E56-A550-4F3A-AFCB-D957E557C73C}"/>
              </a:ext>
            </a:extLst>
          </p:cNvPr>
          <p:cNvSpPr/>
          <p:nvPr/>
        </p:nvSpPr>
        <p:spPr>
          <a:xfrm>
            <a:off x="10420350" y="1487516"/>
            <a:ext cx="6787436" cy="923330"/>
          </a:xfrm>
          <a:prstGeom prst="rect">
            <a:avLst/>
          </a:prstGeom>
        </p:spPr>
        <p:txBody>
          <a:bodyPr wrap="none">
            <a:spAutoFit/>
          </a:bodyPr>
          <a:lstStyle/>
          <a:p>
            <a:r>
              <a:rPr lang="zh-TW" altLang="en-US" sz="5400" b="1" dirty="0">
                <a:solidFill>
                  <a:srgbClr val="E8E5DA"/>
                </a:solidFill>
                <a:latin typeface="微軟正黑體" panose="020B0604030504040204" pitchFamily="34" charset="-120"/>
                <a:ea typeface="微軟正黑體" panose="020B0604030504040204" pitchFamily="34" charset="-120"/>
              </a:rPr>
              <a:t>ER-model(member)</a:t>
            </a:r>
          </a:p>
        </p:txBody>
      </p:sp>
      <p:pic>
        <p:nvPicPr>
          <p:cNvPr id="22" name="圖片 21">
            <a:extLst>
              <a:ext uri="{FF2B5EF4-FFF2-40B4-BE49-F238E27FC236}">
                <a16:creationId xmlns:a16="http://schemas.microsoft.com/office/drawing/2014/main" id="{F773AC80-30D7-4598-9B9D-3935CCD53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190" y="2144291"/>
            <a:ext cx="8574851" cy="6431138"/>
          </a:xfrm>
          <a:prstGeom prst="rect">
            <a:avLst/>
          </a:prstGeom>
        </p:spPr>
      </p:pic>
      <p:sp>
        <p:nvSpPr>
          <p:cNvPr id="23" name="文字方塊 22">
            <a:extLst>
              <a:ext uri="{FF2B5EF4-FFF2-40B4-BE49-F238E27FC236}">
                <a16:creationId xmlns:a16="http://schemas.microsoft.com/office/drawing/2014/main" id="{294BC408-74F0-4ABD-A8AC-81FF083610FE}"/>
              </a:ext>
            </a:extLst>
          </p:cNvPr>
          <p:cNvSpPr txBox="1"/>
          <p:nvPr/>
        </p:nvSpPr>
        <p:spPr>
          <a:xfrm>
            <a:off x="1711839" y="1191584"/>
            <a:ext cx="4346062" cy="2554545"/>
          </a:xfrm>
          <a:prstGeom prst="rect">
            <a:avLst/>
          </a:prstGeom>
          <a:noFill/>
        </p:spPr>
        <p:txBody>
          <a:bodyPr wrap="none" rtlCol="0">
            <a:spAutoFit/>
          </a:bodyPr>
          <a:lstStyle/>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會員資料</a:t>
            </a:r>
            <a:endParaRPr lang="en-US" altLang="zh-TW" sz="8000" dirty="0">
              <a:solidFill>
                <a:srgbClr val="A84B2D"/>
              </a:solidFill>
              <a:latin typeface="漢儀新蒂蠟筆體" panose="02000500000000000000" pitchFamily="2" charset="-120"/>
              <a:ea typeface="漢儀新蒂蠟筆體" panose="02000500000000000000" pitchFamily="2" charset="-120"/>
            </a:endParaRPr>
          </a:p>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頭貼</a:t>
            </a:r>
          </a:p>
        </p:txBody>
      </p:sp>
      <p:pic>
        <p:nvPicPr>
          <p:cNvPr id="15" name="圖片 14">
            <a:extLst>
              <a:ext uri="{FF2B5EF4-FFF2-40B4-BE49-F238E27FC236}">
                <a16:creationId xmlns:a16="http://schemas.microsoft.com/office/drawing/2014/main" id="{E0293E3B-7448-4FC7-A1C9-68D337A33E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01614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2">
            <a:extLst>
              <a:ext uri="{FF2B5EF4-FFF2-40B4-BE49-F238E27FC236}">
                <a16:creationId xmlns:a16="http://schemas.microsoft.com/office/drawing/2014/main" id="{AA00B219-5B26-4ABF-BB2B-BF0059BED513}"/>
              </a:ext>
            </a:extLst>
          </p:cNvPr>
          <p:cNvGrpSpPr/>
          <p:nvPr/>
        </p:nvGrpSpPr>
        <p:grpSpPr>
          <a:xfrm>
            <a:off x="11642423" y="4595536"/>
            <a:ext cx="4571992" cy="4111080"/>
            <a:chOff x="0" y="0"/>
            <a:chExt cx="1974982" cy="2297916"/>
          </a:xfrm>
        </p:grpSpPr>
        <p:sp>
          <p:nvSpPr>
            <p:cNvPr id="35" name="Freeform 3">
              <a:extLst>
                <a:ext uri="{FF2B5EF4-FFF2-40B4-BE49-F238E27FC236}">
                  <a16:creationId xmlns:a16="http://schemas.microsoft.com/office/drawing/2014/main" id="{4FF2AC86-EB80-4253-93FC-2F094ACE9F13}"/>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6" name="TextBox 4">
              <a:extLst>
                <a:ext uri="{FF2B5EF4-FFF2-40B4-BE49-F238E27FC236}">
                  <a16:creationId xmlns:a16="http://schemas.microsoft.com/office/drawing/2014/main" id="{84E0D8B9-6411-46CC-8C1F-C97BF0F77DC6}"/>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31" name="Group 2">
            <a:extLst>
              <a:ext uri="{FF2B5EF4-FFF2-40B4-BE49-F238E27FC236}">
                <a16:creationId xmlns:a16="http://schemas.microsoft.com/office/drawing/2014/main" id="{840FAD20-2BF2-4E3B-8910-E94626F1375E}"/>
              </a:ext>
            </a:extLst>
          </p:cNvPr>
          <p:cNvGrpSpPr/>
          <p:nvPr/>
        </p:nvGrpSpPr>
        <p:grpSpPr>
          <a:xfrm>
            <a:off x="6858004" y="2991621"/>
            <a:ext cx="4571992" cy="5714995"/>
            <a:chOff x="0" y="0"/>
            <a:chExt cx="1974982" cy="2297916"/>
          </a:xfrm>
        </p:grpSpPr>
        <p:sp>
          <p:nvSpPr>
            <p:cNvPr id="32" name="Freeform 3">
              <a:extLst>
                <a:ext uri="{FF2B5EF4-FFF2-40B4-BE49-F238E27FC236}">
                  <a16:creationId xmlns:a16="http://schemas.microsoft.com/office/drawing/2014/main" id="{6FC1408F-7E7A-4172-8A9B-BEF99FBB61A4}"/>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3" name="TextBox 4">
              <a:extLst>
                <a:ext uri="{FF2B5EF4-FFF2-40B4-BE49-F238E27FC236}">
                  <a16:creationId xmlns:a16="http://schemas.microsoft.com/office/drawing/2014/main" id="{D221F217-2524-4A03-9A98-74E5D1DE9D2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28" name="Group 2">
            <a:extLst>
              <a:ext uri="{FF2B5EF4-FFF2-40B4-BE49-F238E27FC236}">
                <a16:creationId xmlns:a16="http://schemas.microsoft.com/office/drawing/2014/main" id="{A19B0CAD-8639-4B91-8F18-8DB1B3BF2007}"/>
              </a:ext>
            </a:extLst>
          </p:cNvPr>
          <p:cNvGrpSpPr/>
          <p:nvPr/>
        </p:nvGrpSpPr>
        <p:grpSpPr>
          <a:xfrm>
            <a:off x="2073585" y="2995334"/>
            <a:ext cx="4571992" cy="5714995"/>
            <a:chOff x="0" y="0"/>
            <a:chExt cx="1974982" cy="2297916"/>
          </a:xfrm>
        </p:grpSpPr>
        <p:sp>
          <p:nvSpPr>
            <p:cNvPr id="29" name="Freeform 3">
              <a:extLst>
                <a:ext uri="{FF2B5EF4-FFF2-40B4-BE49-F238E27FC236}">
                  <a16:creationId xmlns:a16="http://schemas.microsoft.com/office/drawing/2014/main" id="{9A77EFB3-709E-4D0F-9D17-AD68B6730ABC}"/>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0" name="TextBox 4">
              <a:extLst>
                <a:ext uri="{FF2B5EF4-FFF2-40B4-BE49-F238E27FC236}">
                  <a16:creationId xmlns:a16="http://schemas.microsoft.com/office/drawing/2014/main" id="{F00BA39D-8ABA-4721-85DA-84D9A5ED524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2039600" y="1028700"/>
            <a:ext cx="5177789" cy="1600197"/>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944740" y="1028700"/>
            <a:ext cx="2310749" cy="1600197"/>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8D0F6EA8-6B31-4F83-BAFB-ADED7BF6ED92}"/>
              </a:ext>
            </a:extLst>
          </p:cNvPr>
          <p:cNvSpPr/>
          <p:nvPr/>
        </p:nvSpPr>
        <p:spPr>
          <a:xfrm>
            <a:off x="12959763" y="1244510"/>
            <a:ext cx="3969953" cy="1015663"/>
          </a:xfrm>
          <a:prstGeom prst="rect">
            <a:avLst/>
          </a:prstGeom>
        </p:spPr>
        <p:txBody>
          <a:bodyPr wrap="square">
            <a:spAutoFit/>
          </a:bodyPr>
          <a:lstStyle/>
          <a:p>
            <a:r>
              <a:rPr lang="zh-TW" altLang="en-US" sz="6000" b="1" dirty="0">
                <a:solidFill>
                  <a:srgbClr val="E8E5DA"/>
                </a:solidFill>
                <a:latin typeface="微軟正黑體" panose="020B0604030504040204" pitchFamily="34" charset="-120"/>
                <a:ea typeface="微軟正黑體" panose="020B0604030504040204" pitchFamily="34" charset="-120"/>
              </a:rPr>
              <a:t>data view</a:t>
            </a:r>
          </a:p>
        </p:txBody>
      </p:sp>
      <p:pic>
        <p:nvPicPr>
          <p:cNvPr id="22" name="圖片 21">
            <a:extLst>
              <a:ext uri="{FF2B5EF4-FFF2-40B4-BE49-F238E27FC236}">
                <a16:creationId xmlns:a16="http://schemas.microsoft.com/office/drawing/2014/main" id="{994DE876-C5E2-451F-8043-57C5E998EE26}"/>
              </a:ext>
            </a:extLst>
          </p:cNvPr>
          <p:cNvPicPr>
            <a:picLocks noChangeAspect="1"/>
          </p:cNvPicPr>
          <p:nvPr/>
        </p:nvPicPr>
        <p:blipFill rotWithShape="1">
          <a:blip r:embed="rId2">
            <a:extLst>
              <a:ext uri="{28A0092B-C50C-407E-A947-70E740481C1C}">
                <a14:useLocalDpi xmlns:a14="http://schemas.microsoft.com/office/drawing/2010/main" val="0"/>
              </a:ext>
            </a:extLst>
          </a:blip>
          <a:srcRect l="77553" b="64087"/>
          <a:stretch/>
        </p:blipFill>
        <p:spPr>
          <a:xfrm>
            <a:off x="11968028" y="5147119"/>
            <a:ext cx="3920782" cy="3007507"/>
          </a:xfrm>
          <a:prstGeom prst="rect">
            <a:avLst/>
          </a:prstGeom>
        </p:spPr>
      </p:pic>
      <p:sp>
        <p:nvSpPr>
          <p:cNvPr id="23" name="文字方塊 22">
            <a:extLst>
              <a:ext uri="{FF2B5EF4-FFF2-40B4-BE49-F238E27FC236}">
                <a16:creationId xmlns:a16="http://schemas.microsoft.com/office/drawing/2014/main" id="{EAB98E97-DDC4-4652-9DF8-CCF2D44B05F3}"/>
              </a:ext>
            </a:extLst>
          </p:cNvPr>
          <p:cNvSpPr txBox="1"/>
          <p:nvPr/>
        </p:nvSpPr>
        <p:spPr>
          <a:xfrm>
            <a:off x="2789989" y="1752341"/>
            <a:ext cx="3139183" cy="1200329"/>
          </a:xfrm>
          <a:prstGeom prst="rect">
            <a:avLst/>
          </a:prstGeom>
          <a:noFill/>
        </p:spPr>
        <p:txBody>
          <a:bodyPr wrap="square" rtlCol="0">
            <a:spAutoFit/>
          </a:bodyPr>
          <a:lstStyle/>
          <a:p>
            <a:pPr marL="857250" indent="-857250" algn="ctr">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地區</a:t>
            </a:r>
          </a:p>
        </p:txBody>
      </p:sp>
      <p:sp>
        <p:nvSpPr>
          <p:cNvPr id="24" name="文字方塊 23">
            <a:extLst>
              <a:ext uri="{FF2B5EF4-FFF2-40B4-BE49-F238E27FC236}">
                <a16:creationId xmlns:a16="http://schemas.microsoft.com/office/drawing/2014/main" id="{329AC3BC-859C-44E6-805F-D4D42F609F78}"/>
              </a:ext>
            </a:extLst>
          </p:cNvPr>
          <p:cNvSpPr txBox="1"/>
          <p:nvPr/>
        </p:nvSpPr>
        <p:spPr>
          <a:xfrm>
            <a:off x="7536828" y="1740608"/>
            <a:ext cx="3214341" cy="1200329"/>
          </a:xfrm>
          <a:prstGeom prst="rect">
            <a:avLst/>
          </a:prstGeom>
          <a:noFill/>
        </p:spPr>
        <p:txBody>
          <a:bodyPr wrap="none" rtlCol="0">
            <a:spAutoFit/>
          </a:bodyPr>
          <a:lstStyle/>
          <a:p>
            <a:pPr marL="285750" indent="-2857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房屋型態</a:t>
            </a:r>
          </a:p>
        </p:txBody>
      </p:sp>
      <p:sp>
        <p:nvSpPr>
          <p:cNvPr id="25" name="文字方塊 24">
            <a:extLst>
              <a:ext uri="{FF2B5EF4-FFF2-40B4-BE49-F238E27FC236}">
                <a16:creationId xmlns:a16="http://schemas.microsoft.com/office/drawing/2014/main" id="{E71F475D-FDDA-4D30-83B8-5365CCC996D2}"/>
              </a:ext>
            </a:extLst>
          </p:cNvPr>
          <p:cNvSpPr txBox="1"/>
          <p:nvPr/>
        </p:nvSpPr>
        <p:spPr>
          <a:xfrm>
            <a:off x="12643723" y="3435276"/>
            <a:ext cx="2403222" cy="1200329"/>
          </a:xfrm>
          <a:prstGeom prst="rect">
            <a:avLst/>
          </a:prstGeom>
          <a:noFill/>
        </p:spPr>
        <p:txBody>
          <a:bodyPr wrap="none" rtlCol="0">
            <a:spAutoFit/>
          </a:bodyPr>
          <a:lstStyle/>
          <a:p>
            <a:pPr marL="857250" indent="-8572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價格</a:t>
            </a:r>
          </a:p>
        </p:txBody>
      </p:sp>
      <p:pic>
        <p:nvPicPr>
          <p:cNvPr id="26" name="圖片 25">
            <a:extLst>
              <a:ext uri="{FF2B5EF4-FFF2-40B4-BE49-F238E27FC236}">
                <a16:creationId xmlns:a16="http://schemas.microsoft.com/office/drawing/2014/main" id="{81093406-AD69-4D29-989F-8F86066B9FE2}"/>
              </a:ext>
            </a:extLst>
          </p:cNvPr>
          <p:cNvPicPr>
            <a:picLocks noChangeAspect="1"/>
          </p:cNvPicPr>
          <p:nvPr/>
        </p:nvPicPr>
        <p:blipFill rotWithShape="1">
          <a:blip r:embed="rId2">
            <a:extLst>
              <a:ext uri="{28A0092B-C50C-407E-A947-70E740481C1C}">
                <a14:useLocalDpi xmlns:a14="http://schemas.microsoft.com/office/drawing/2010/main" val="0"/>
              </a:ext>
            </a:extLst>
          </a:blip>
          <a:srcRect l="42061" r="27156"/>
          <a:stretch/>
        </p:blipFill>
        <p:spPr>
          <a:xfrm>
            <a:off x="7189756" y="3471371"/>
            <a:ext cx="3908487" cy="4660737"/>
          </a:xfrm>
          <a:prstGeom prst="rect">
            <a:avLst/>
          </a:prstGeom>
        </p:spPr>
      </p:pic>
      <p:pic>
        <p:nvPicPr>
          <p:cNvPr id="27" name="圖片 26">
            <a:extLst>
              <a:ext uri="{FF2B5EF4-FFF2-40B4-BE49-F238E27FC236}">
                <a16:creationId xmlns:a16="http://schemas.microsoft.com/office/drawing/2014/main" id="{9CE5EC1F-5E06-4147-9B7C-A13B22A3C7B4}"/>
              </a:ext>
            </a:extLst>
          </p:cNvPr>
          <p:cNvPicPr>
            <a:picLocks noChangeAspect="1"/>
          </p:cNvPicPr>
          <p:nvPr/>
        </p:nvPicPr>
        <p:blipFill rotWithShape="1">
          <a:blip r:embed="rId2">
            <a:extLst>
              <a:ext uri="{28A0092B-C50C-407E-A947-70E740481C1C}">
                <a14:useLocalDpi xmlns:a14="http://schemas.microsoft.com/office/drawing/2010/main" val="0"/>
              </a:ext>
            </a:extLst>
          </a:blip>
          <a:srcRect r="72188" b="6371"/>
          <a:stretch/>
        </p:blipFill>
        <p:spPr>
          <a:xfrm>
            <a:off x="2586295" y="3493890"/>
            <a:ext cx="3599580" cy="4660736"/>
          </a:xfrm>
          <a:prstGeom prst="rect">
            <a:avLst/>
          </a:prstGeom>
        </p:spPr>
      </p:pic>
    </p:spTree>
    <p:extLst>
      <p:ext uri="{BB962C8B-B14F-4D97-AF65-F5344CB8AC3E}">
        <p14:creationId xmlns:p14="http://schemas.microsoft.com/office/powerpoint/2010/main" val="1474303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75570" y="1036547"/>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42720" y="1036547"/>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626694B4-938B-4283-B57A-26D3F66ED4F7}"/>
              </a:ext>
            </a:extLst>
          </p:cNvPr>
          <p:cNvSpPr/>
          <p:nvPr/>
        </p:nvSpPr>
        <p:spPr>
          <a:xfrm>
            <a:off x="11835830" y="1197867"/>
            <a:ext cx="3794629" cy="1569660"/>
          </a:xfrm>
          <a:prstGeom prst="rect">
            <a:avLst/>
          </a:prstGeom>
        </p:spPr>
        <p:txBody>
          <a:bodyPr wrap="none">
            <a:spAutoFit/>
          </a:bodyPr>
          <a:lstStyle/>
          <a:p>
            <a:r>
              <a:rPr lang="zh-TW" altLang="en-US" sz="9600" dirty="0">
                <a:solidFill>
                  <a:srgbClr val="E8E5DA"/>
                </a:solidFill>
                <a:latin typeface="漢儀新蒂蠟筆體" panose="02000500000000000000" pitchFamily="2" charset="-120"/>
                <a:ea typeface="漢儀新蒂蠟筆體" panose="02000500000000000000" pitchFamily="2" charset="-120"/>
              </a:rPr>
              <a:t>未來規劃</a:t>
            </a:r>
          </a:p>
        </p:txBody>
      </p:sp>
      <p:pic>
        <p:nvPicPr>
          <p:cNvPr id="22" name="圖片 21">
            <a:extLst>
              <a:ext uri="{FF2B5EF4-FFF2-40B4-BE49-F238E27FC236}">
                <a16:creationId xmlns:a16="http://schemas.microsoft.com/office/drawing/2014/main" id="{ACE24362-4F9C-4EED-8813-8491316EA018}"/>
              </a:ext>
            </a:extLst>
          </p:cNvPr>
          <p:cNvPicPr>
            <a:picLocks noChangeAspect="1"/>
          </p:cNvPicPr>
          <p:nvPr/>
        </p:nvPicPr>
        <p:blipFill rotWithShape="1">
          <a:blip r:embed="rId2">
            <a:extLst>
              <a:ext uri="{28A0092B-C50C-407E-A947-70E740481C1C}">
                <a14:useLocalDpi xmlns:a14="http://schemas.microsoft.com/office/drawing/2010/main" val="0"/>
              </a:ext>
            </a:extLst>
          </a:blip>
          <a:srcRect l="2737" t="2222" b="23704"/>
          <a:stretch/>
        </p:blipFill>
        <p:spPr>
          <a:xfrm>
            <a:off x="1502095" y="1028927"/>
            <a:ext cx="8349611" cy="8229147"/>
          </a:xfrm>
          <a:prstGeom prst="rect">
            <a:avLst/>
          </a:prstGeom>
        </p:spPr>
      </p:pic>
      <p:pic>
        <p:nvPicPr>
          <p:cNvPr id="14" name="圖片 13">
            <a:extLst>
              <a:ext uri="{FF2B5EF4-FFF2-40B4-BE49-F238E27FC236}">
                <a16:creationId xmlns:a16="http://schemas.microsoft.com/office/drawing/2014/main" id="{C3BED0D6-29E3-4C7B-95A7-1A248C3DAB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979522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10</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10341293"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系統目標與預期成果</a:t>
            </a:r>
            <a:endParaRPr lang="zh-TW" altLang="en-US" sz="8800" dirty="0"/>
          </a:p>
        </p:txBody>
      </p:sp>
      <p:sp>
        <p:nvSpPr>
          <p:cNvPr id="3" name="文字方塊 2">
            <a:extLst>
              <a:ext uri="{FF2B5EF4-FFF2-40B4-BE49-F238E27FC236}">
                <a16:creationId xmlns:a16="http://schemas.microsoft.com/office/drawing/2014/main" id="{AACB90BF-151F-4BB1-AFB6-DD5CB0D44FF6}"/>
              </a:ext>
            </a:extLst>
          </p:cNvPr>
          <p:cNvSpPr txBox="1"/>
          <p:nvPr/>
        </p:nvSpPr>
        <p:spPr>
          <a:xfrm>
            <a:off x="9372600" y="6286500"/>
            <a:ext cx="2723823" cy="1200329"/>
          </a:xfrm>
          <a:prstGeom prst="rect">
            <a:avLst/>
          </a:prstGeom>
          <a:noFill/>
        </p:spPr>
        <p:txBody>
          <a:bodyPr wrap="none" rtlCol="0">
            <a:spAutoFit/>
          </a:bodyPr>
          <a:lstStyle/>
          <a:p>
            <a:r>
              <a:rPr lang="zh-TW" altLang="en-US" dirty="0"/>
              <a:t>把規劃的功能跟介面完成</a:t>
            </a:r>
            <a:endParaRPr lang="en-US" altLang="zh-TW" dirty="0"/>
          </a:p>
          <a:p>
            <a:r>
              <a:rPr lang="en-US" altLang="zh-TW" dirty="0"/>
              <a:t>Line</a:t>
            </a:r>
            <a:r>
              <a:rPr lang="zh-TW" altLang="en-US" dirty="0"/>
              <a:t>聊天機器人</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314504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5" name="群組 4">
            <a:extLst>
              <a:ext uri="{FF2B5EF4-FFF2-40B4-BE49-F238E27FC236}">
                <a16:creationId xmlns:a16="http://schemas.microsoft.com/office/drawing/2014/main" id="{55FC1657-CF04-41E6-9E47-7CD2177BED2F}"/>
              </a:ext>
            </a:extLst>
          </p:cNvPr>
          <p:cNvGrpSpPr/>
          <p:nvPr/>
        </p:nvGrpSpPr>
        <p:grpSpPr>
          <a:xfrm>
            <a:off x="6004526" y="1104900"/>
            <a:ext cx="6384959" cy="1630705"/>
            <a:chOff x="5883181" y="1028700"/>
            <a:chExt cx="6384959" cy="1630705"/>
          </a:xfrm>
        </p:grpSpPr>
        <p:grpSp>
          <p:nvGrpSpPr>
            <p:cNvPr id="6" name="Group 6"/>
            <p:cNvGrpSpPr/>
            <p:nvPr/>
          </p:nvGrpSpPr>
          <p:grpSpPr>
            <a:xfrm rot="10800000">
              <a:off x="5883181" y="1028700"/>
              <a:ext cx="6384959" cy="1630705"/>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20" name="TextBox 15">
              <a:extLst>
                <a:ext uri="{FF2B5EF4-FFF2-40B4-BE49-F238E27FC236}">
                  <a16:creationId xmlns:a16="http://schemas.microsoft.com/office/drawing/2014/main" id="{AF546CD7-B572-4954-8ACA-F7781A96CADD}"/>
                </a:ext>
              </a:extLst>
            </p:cNvPr>
            <p:cNvSpPr txBox="1"/>
            <p:nvPr/>
          </p:nvSpPr>
          <p:spPr>
            <a:xfrm>
              <a:off x="6322921" y="1701448"/>
              <a:ext cx="5651683" cy="693331"/>
            </a:xfrm>
            <a:prstGeom prst="rect">
              <a:avLst/>
            </a:prstGeom>
          </p:spPr>
          <p:txBody>
            <a:bodyPr wrap="square" lIns="0" tIns="0" rIns="0" bIns="0" rtlCol="0" anchor="t">
              <a:spAutoFit/>
            </a:bodyPr>
            <a:lstStyle/>
            <a:p>
              <a:pPr algn="ctr">
                <a:lnSpc>
                  <a:spcPts val="4200"/>
                </a:lnSpc>
              </a:pPr>
              <a:r>
                <a:rPr lang="en-US" altLang="zh-TW" sz="9600" spc="-30" dirty="0">
                  <a:solidFill>
                    <a:srgbClr val="E8E5DA"/>
                  </a:solidFill>
                  <a:latin typeface="漢儀新蒂蠟筆體" panose="02000500000000000000" pitchFamily="2" charset="-120"/>
                  <a:ea typeface="漢儀新蒂蠟筆體" panose="02000500000000000000" pitchFamily="2" charset="-120"/>
                </a:rPr>
                <a:t>App</a:t>
              </a:r>
              <a:r>
                <a:rPr lang="zh-TW" altLang="en-US" sz="9600" spc="-30" dirty="0">
                  <a:solidFill>
                    <a:srgbClr val="E8E5DA"/>
                  </a:solidFill>
                  <a:latin typeface="漢儀新蒂蠟筆體" panose="02000500000000000000" pitchFamily="2" charset="-120"/>
                  <a:ea typeface="漢儀新蒂蠟筆體" panose="02000500000000000000" pitchFamily="2" charset="-120"/>
                </a:rPr>
                <a:t>使用情境</a:t>
              </a:r>
            </a:p>
          </p:txBody>
        </p:sp>
      </p:grpSp>
      <p:pic>
        <p:nvPicPr>
          <p:cNvPr id="13" name="圖片 12">
            <a:extLst>
              <a:ext uri="{FF2B5EF4-FFF2-40B4-BE49-F238E27FC236}">
                <a16:creationId xmlns:a16="http://schemas.microsoft.com/office/drawing/2014/main" id="{D10185DE-D3CB-421E-93A2-22206B5364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596806" y="19049"/>
            <a:ext cx="3200400" cy="762000"/>
          </a:xfrm>
          <a:prstGeom prst="rect">
            <a:avLst/>
          </a:prstGeom>
        </p:spPr>
      </p:pic>
      <p:pic>
        <p:nvPicPr>
          <p:cNvPr id="9" name="系統簡介">
            <a:hlinkClick r:id="" action="ppaction://media"/>
            <a:extLst>
              <a:ext uri="{FF2B5EF4-FFF2-40B4-BE49-F238E27FC236}">
                <a16:creationId xmlns:a16="http://schemas.microsoft.com/office/drawing/2014/main" id="{7FCC55C1-940B-4637-B1EB-65707041A6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29194" y="2812167"/>
            <a:ext cx="11429612" cy="6429156"/>
          </a:xfrm>
          <a:prstGeom prst="rect">
            <a:avLst/>
          </a:prstGeom>
        </p:spPr>
      </p:pic>
    </p:spTree>
    <p:extLst>
      <p:ext uri="{BB962C8B-B14F-4D97-AF65-F5344CB8AC3E}">
        <p14:creationId xmlns:p14="http://schemas.microsoft.com/office/powerpoint/2010/main" val="374416565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p:cTn id="7" fill="hold" display="0">
                  <p:stCondLst>
                    <p:cond delay="indefinite"/>
                  </p:stCondLst>
                </p:cTn>
                <p:tgtEl>
                  <p:spTgt spid="9"/>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1819867" y="2668826"/>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5" name="群組 4">
            <a:extLst>
              <a:ext uri="{FF2B5EF4-FFF2-40B4-BE49-F238E27FC236}">
                <a16:creationId xmlns:a16="http://schemas.microsoft.com/office/drawing/2014/main" id="{23865CDE-27A6-4BCA-871A-4584F4409661}"/>
              </a:ext>
            </a:extLst>
          </p:cNvPr>
          <p:cNvGrpSpPr/>
          <p:nvPr/>
        </p:nvGrpSpPr>
        <p:grpSpPr>
          <a:xfrm>
            <a:off x="6050995" y="2296538"/>
            <a:ext cx="4515011" cy="744575"/>
            <a:chOff x="6921148" y="1714500"/>
            <a:chExt cx="4515011" cy="744575"/>
          </a:xfrm>
        </p:grpSpPr>
        <p:sp>
          <p:nvSpPr>
            <p:cNvPr id="15" name="TextBox 15"/>
            <p:cNvSpPr txBox="1"/>
            <p:nvPr/>
          </p:nvSpPr>
          <p:spPr>
            <a:xfrm>
              <a:off x="7750414" y="1714500"/>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6921148" y="178985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grpSp>
      <p:grpSp>
        <p:nvGrpSpPr>
          <p:cNvPr id="6" name="群組 5">
            <a:extLst>
              <a:ext uri="{FF2B5EF4-FFF2-40B4-BE49-F238E27FC236}">
                <a16:creationId xmlns:a16="http://schemas.microsoft.com/office/drawing/2014/main" id="{F8DAA203-CAF2-4FBA-A0CC-5C24E5CC6119}"/>
              </a:ext>
            </a:extLst>
          </p:cNvPr>
          <p:cNvGrpSpPr/>
          <p:nvPr/>
        </p:nvGrpSpPr>
        <p:grpSpPr>
          <a:xfrm>
            <a:off x="5983586" y="3650913"/>
            <a:ext cx="3827568" cy="786696"/>
            <a:chOff x="6853739" y="3068875"/>
            <a:chExt cx="3827568" cy="786696"/>
          </a:xfrm>
        </p:grpSpPr>
        <p:sp>
          <p:nvSpPr>
            <p:cNvPr id="53" name="TextBox 15">
              <a:extLst>
                <a:ext uri="{FF2B5EF4-FFF2-40B4-BE49-F238E27FC236}">
                  <a16:creationId xmlns:a16="http://schemas.microsoft.com/office/drawing/2014/main" id="{389D7453-C457-45FB-ABE9-8EFB14AA0FD0}"/>
                </a:ext>
              </a:extLst>
            </p:cNvPr>
            <p:cNvSpPr txBox="1"/>
            <p:nvPr/>
          </p:nvSpPr>
          <p:spPr>
            <a:xfrm>
              <a:off x="7754282" y="306887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6853739" y="3186349"/>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grpSp>
      <p:grpSp>
        <p:nvGrpSpPr>
          <p:cNvPr id="13" name="群組 12">
            <a:extLst>
              <a:ext uri="{FF2B5EF4-FFF2-40B4-BE49-F238E27FC236}">
                <a16:creationId xmlns:a16="http://schemas.microsoft.com/office/drawing/2014/main" id="{159900B0-EA0D-4D33-80AC-047A03426077}"/>
              </a:ext>
            </a:extLst>
          </p:cNvPr>
          <p:cNvGrpSpPr/>
          <p:nvPr/>
        </p:nvGrpSpPr>
        <p:grpSpPr>
          <a:xfrm>
            <a:off x="6050994" y="4999586"/>
            <a:ext cx="5069799" cy="762850"/>
            <a:chOff x="6921147" y="4417548"/>
            <a:chExt cx="5069799" cy="762850"/>
          </a:xfrm>
        </p:grpSpPr>
        <p:sp>
          <p:nvSpPr>
            <p:cNvPr id="59" name="TextBox 15">
              <a:extLst>
                <a:ext uri="{FF2B5EF4-FFF2-40B4-BE49-F238E27FC236}">
                  <a16:creationId xmlns:a16="http://schemas.microsoft.com/office/drawing/2014/main" id="{622F0F3B-E051-4FF9-9B55-75B379C8DCDF}"/>
                </a:ext>
              </a:extLst>
            </p:cNvPr>
            <p:cNvSpPr txBox="1"/>
            <p:nvPr/>
          </p:nvSpPr>
          <p:spPr>
            <a:xfrm>
              <a:off x="7866076" y="4417548"/>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6921147" y="451117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grpSp>
      <p:grpSp>
        <p:nvGrpSpPr>
          <p:cNvPr id="14" name="群組 13">
            <a:extLst>
              <a:ext uri="{FF2B5EF4-FFF2-40B4-BE49-F238E27FC236}">
                <a16:creationId xmlns:a16="http://schemas.microsoft.com/office/drawing/2014/main" id="{39FDACF1-CD34-4C9B-A517-913C4973675E}"/>
              </a:ext>
            </a:extLst>
          </p:cNvPr>
          <p:cNvGrpSpPr/>
          <p:nvPr/>
        </p:nvGrpSpPr>
        <p:grpSpPr>
          <a:xfrm>
            <a:off x="6050993" y="7655130"/>
            <a:ext cx="5069800" cy="778274"/>
            <a:chOff x="6921146" y="5738959"/>
            <a:chExt cx="5069800" cy="778274"/>
          </a:xfrm>
        </p:grpSpPr>
        <p:sp>
          <p:nvSpPr>
            <p:cNvPr id="65" name="TextBox 15">
              <a:extLst>
                <a:ext uri="{FF2B5EF4-FFF2-40B4-BE49-F238E27FC236}">
                  <a16:creationId xmlns:a16="http://schemas.microsoft.com/office/drawing/2014/main" id="{31459289-25CE-4B0F-AC9E-C5170DAD2A97}"/>
                </a:ext>
              </a:extLst>
            </p:cNvPr>
            <p:cNvSpPr txBox="1"/>
            <p:nvPr/>
          </p:nvSpPr>
          <p:spPr>
            <a:xfrm>
              <a:off x="7750414" y="5738959"/>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6921146" y="5848011"/>
              <a:ext cx="944925"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grpSp>
      <p:grpSp>
        <p:nvGrpSpPr>
          <p:cNvPr id="4" name="群組 3">
            <a:extLst>
              <a:ext uri="{FF2B5EF4-FFF2-40B4-BE49-F238E27FC236}">
                <a16:creationId xmlns:a16="http://schemas.microsoft.com/office/drawing/2014/main" id="{816BF20A-0D5E-4AE0-8B8A-8554EA091756}"/>
              </a:ext>
            </a:extLst>
          </p:cNvPr>
          <p:cNvGrpSpPr/>
          <p:nvPr/>
        </p:nvGrpSpPr>
        <p:grpSpPr>
          <a:xfrm>
            <a:off x="6044993" y="6306457"/>
            <a:ext cx="3766161" cy="756268"/>
            <a:chOff x="6915146" y="7085792"/>
            <a:chExt cx="3766161" cy="756268"/>
          </a:xfrm>
        </p:grpSpPr>
        <p:sp>
          <p:nvSpPr>
            <p:cNvPr id="71" name="TextBox 15">
              <a:extLst>
                <a:ext uri="{FF2B5EF4-FFF2-40B4-BE49-F238E27FC236}">
                  <a16:creationId xmlns:a16="http://schemas.microsoft.com/office/drawing/2014/main" id="{B76212F2-3FC2-487F-B368-713462E68F88}"/>
                </a:ext>
              </a:extLst>
            </p:cNvPr>
            <p:cNvSpPr txBox="1"/>
            <p:nvPr/>
          </p:nvSpPr>
          <p:spPr>
            <a:xfrm>
              <a:off x="7754282" y="708579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6915146" y="717283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grpSp>
      <p:grpSp>
        <p:nvGrpSpPr>
          <p:cNvPr id="17" name="群組 16">
            <a:extLst>
              <a:ext uri="{FF2B5EF4-FFF2-40B4-BE49-F238E27FC236}">
                <a16:creationId xmlns:a16="http://schemas.microsoft.com/office/drawing/2014/main" id="{11AE6B78-28BF-4C6D-8C80-91DBFA007536}"/>
              </a:ext>
            </a:extLst>
          </p:cNvPr>
          <p:cNvGrpSpPr/>
          <p:nvPr/>
        </p:nvGrpSpPr>
        <p:grpSpPr>
          <a:xfrm>
            <a:off x="11574928" y="2328368"/>
            <a:ext cx="3766161" cy="756268"/>
            <a:chOff x="6915146" y="8432625"/>
            <a:chExt cx="3766161" cy="756268"/>
          </a:xfrm>
        </p:grpSpPr>
        <p:sp>
          <p:nvSpPr>
            <p:cNvPr id="78" name="TextBox 15">
              <a:extLst>
                <a:ext uri="{FF2B5EF4-FFF2-40B4-BE49-F238E27FC236}">
                  <a16:creationId xmlns:a16="http://schemas.microsoft.com/office/drawing/2014/main" id="{10FF1050-41D5-48CD-9114-C0A261DA3839}"/>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爬蟲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grpSp>
      <p:grpSp>
        <p:nvGrpSpPr>
          <p:cNvPr id="44" name="群組 43">
            <a:extLst>
              <a:ext uri="{FF2B5EF4-FFF2-40B4-BE49-F238E27FC236}">
                <a16:creationId xmlns:a16="http://schemas.microsoft.com/office/drawing/2014/main" id="{E287F2FF-C45F-4D0B-BDE0-7A2E88F4A426}"/>
              </a:ext>
            </a:extLst>
          </p:cNvPr>
          <p:cNvGrpSpPr/>
          <p:nvPr/>
        </p:nvGrpSpPr>
        <p:grpSpPr>
          <a:xfrm>
            <a:off x="11559688" y="4999586"/>
            <a:ext cx="3766161" cy="756268"/>
            <a:chOff x="6915146" y="8432625"/>
            <a:chExt cx="3766161" cy="756268"/>
          </a:xfrm>
        </p:grpSpPr>
        <p:sp>
          <p:nvSpPr>
            <p:cNvPr id="45" name="TextBox 15">
              <a:extLst>
                <a:ext uri="{FF2B5EF4-FFF2-40B4-BE49-F238E27FC236}">
                  <a16:creationId xmlns:a16="http://schemas.microsoft.com/office/drawing/2014/main" id="{F8FA12FA-51B6-4130-B0FD-FFEEC6CA391C}"/>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黃金屋</a:t>
              </a:r>
              <a:r>
                <a:rPr lang="en-US" altLang="zh-TW" sz="7200" spc="-30" dirty="0">
                  <a:solidFill>
                    <a:srgbClr val="A84B2D"/>
                  </a:solidFill>
                  <a:latin typeface="漢儀新蒂蠟筆體" panose="02000500000000000000" pitchFamily="2" charset="-120"/>
                  <a:ea typeface="漢儀新蒂蠟筆體" panose="02000500000000000000" pitchFamily="2" charset="-120"/>
                </a:rPr>
                <a:t>App</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6" name="TextBox 16">
              <a:extLst>
                <a:ext uri="{FF2B5EF4-FFF2-40B4-BE49-F238E27FC236}">
                  <a16:creationId xmlns:a16="http://schemas.microsoft.com/office/drawing/2014/main" id="{7BC0192E-6DB4-4AE8-A263-E73BBE0729D9}"/>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08</a:t>
              </a:r>
            </a:p>
          </p:txBody>
        </p:sp>
      </p:grpSp>
      <p:grpSp>
        <p:nvGrpSpPr>
          <p:cNvPr id="47" name="群組 46">
            <a:extLst>
              <a:ext uri="{FF2B5EF4-FFF2-40B4-BE49-F238E27FC236}">
                <a16:creationId xmlns:a16="http://schemas.microsoft.com/office/drawing/2014/main" id="{24FBA0A0-0861-44E2-8812-80B3DF4A6141}"/>
              </a:ext>
            </a:extLst>
          </p:cNvPr>
          <p:cNvGrpSpPr/>
          <p:nvPr/>
        </p:nvGrpSpPr>
        <p:grpSpPr>
          <a:xfrm>
            <a:off x="11574928" y="6286500"/>
            <a:ext cx="3766161" cy="756268"/>
            <a:chOff x="6915146" y="8432625"/>
            <a:chExt cx="3766161" cy="756268"/>
          </a:xfrm>
        </p:grpSpPr>
        <p:sp>
          <p:nvSpPr>
            <p:cNvPr id="48" name="TextBox 15">
              <a:extLst>
                <a:ext uri="{FF2B5EF4-FFF2-40B4-BE49-F238E27FC236}">
                  <a16:creationId xmlns:a16="http://schemas.microsoft.com/office/drawing/2014/main" id="{5AE08A52-86CE-42EC-8248-8AB7A0B6F79A}"/>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資料庫</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9" name="TextBox 16">
              <a:extLst>
                <a:ext uri="{FF2B5EF4-FFF2-40B4-BE49-F238E27FC236}">
                  <a16:creationId xmlns:a16="http://schemas.microsoft.com/office/drawing/2014/main" id="{1D692421-3649-4DEC-899B-8575E2EB008E}"/>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09</a:t>
              </a:r>
            </a:p>
          </p:txBody>
        </p:sp>
      </p:grpSp>
      <p:grpSp>
        <p:nvGrpSpPr>
          <p:cNvPr id="50" name="群組 49">
            <a:extLst>
              <a:ext uri="{FF2B5EF4-FFF2-40B4-BE49-F238E27FC236}">
                <a16:creationId xmlns:a16="http://schemas.microsoft.com/office/drawing/2014/main" id="{550F3DE5-9959-46D3-81C2-182B6AB30366}"/>
              </a:ext>
            </a:extLst>
          </p:cNvPr>
          <p:cNvGrpSpPr/>
          <p:nvPr/>
        </p:nvGrpSpPr>
        <p:grpSpPr>
          <a:xfrm>
            <a:off x="11565419" y="7662093"/>
            <a:ext cx="3766161" cy="756268"/>
            <a:chOff x="6915146" y="8432625"/>
            <a:chExt cx="3766161" cy="756268"/>
          </a:xfrm>
        </p:grpSpPr>
        <p:sp>
          <p:nvSpPr>
            <p:cNvPr id="51" name="TextBox 15">
              <a:extLst>
                <a:ext uri="{FF2B5EF4-FFF2-40B4-BE49-F238E27FC236}">
                  <a16:creationId xmlns:a16="http://schemas.microsoft.com/office/drawing/2014/main" id="{13E1E14F-701F-43EB-8CCB-73CCB48D1A3B}"/>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2" name="TextBox 16">
              <a:extLst>
                <a:ext uri="{FF2B5EF4-FFF2-40B4-BE49-F238E27FC236}">
                  <a16:creationId xmlns:a16="http://schemas.microsoft.com/office/drawing/2014/main" id="{E8C61F0E-B3B4-474B-B831-66E31C0EE4F8}"/>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10</a:t>
              </a:r>
            </a:p>
          </p:txBody>
        </p:sp>
      </p:grpSp>
      <p:grpSp>
        <p:nvGrpSpPr>
          <p:cNvPr id="55" name="群組 54">
            <a:extLst>
              <a:ext uri="{FF2B5EF4-FFF2-40B4-BE49-F238E27FC236}">
                <a16:creationId xmlns:a16="http://schemas.microsoft.com/office/drawing/2014/main" id="{F9B4BCA1-2887-4477-8798-F868C4073C30}"/>
              </a:ext>
            </a:extLst>
          </p:cNvPr>
          <p:cNvGrpSpPr/>
          <p:nvPr/>
        </p:nvGrpSpPr>
        <p:grpSpPr>
          <a:xfrm>
            <a:off x="11574928" y="3658827"/>
            <a:ext cx="4862504" cy="756268"/>
            <a:chOff x="6915146" y="8432625"/>
            <a:chExt cx="4862504" cy="756268"/>
          </a:xfrm>
        </p:grpSpPr>
        <p:sp>
          <p:nvSpPr>
            <p:cNvPr id="56" name="TextBox 15">
              <a:extLst>
                <a:ext uri="{FF2B5EF4-FFF2-40B4-BE49-F238E27FC236}">
                  <a16:creationId xmlns:a16="http://schemas.microsoft.com/office/drawing/2014/main" id="{728B8842-5C08-418C-B1C8-786CCD2AA7EC}"/>
                </a:ext>
              </a:extLst>
            </p:cNvPr>
            <p:cNvSpPr txBox="1"/>
            <p:nvPr/>
          </p:nvSpPr>
          <p:spPr>
            <a:xfrm>
              <a:off x="7754282" y="8432625"/>
              <a:ext cx="4023368"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自然語言處理</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7" name="TextBox 16">
              <a:extLst>
                <a:ext uri="{FF2B5EF4-FFF2-40B4-BE49-F238E27FC236}">
                  <a16:creationId xmlns:a16="http://schemas.microsoft.com/office/drawing/2014/main" id="{1C3F323F-D6BE-4C46-9BBE-E83A95373BC3}"/>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07</a:t>
              </a:r>
            </a:p>
          </p:txBody>
        </p:sp>
      </p:gr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4290974" y="2249899"/>
            <a:ext cx="9829795" cy="3139321"/>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台北租房好麻煩？</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傳統租屋</a:t>
            </a:r>
            <a:r>
              <a:rPr lang="en-US" altLang="zh-TW" sz="6600" dirty="0" err="1">
                <a:latin typeface="漢儀新蒂蠟筆體" panose="02000500000000000000" pitchFamily="2" charset="-120"/>
                <a:ea typeface="漢儀新蒂蠟筆體" panose="02000500000000000000" pitchFamily="2" charset="-120"/>
              </a:rPr>
              <a:t>v.s</a:t>
            </a:r>
            <a:r>
              <a:rPr lang="zh-TW" altLang="en-US" sz="6600" dirty="0">
                <a:latin typeface="漢儀新蒂蠟筆體" panose="02000500000000000000" pitchFamily="2" charset="-120"/>
                <a:ea typeface="漢儀新蒂蠟筆體" panose="02000500000000000000" pitchFamily="2" charset="-120"/>
              </a:rPr>
              <a:t>現代租屋</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✓租屋平台優點 ✗不好用的地方</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5442042"/>
            <a:ext cx="4476745" cy="3561047"/>
          </a:xfrm>
          <a:prstGeom prst="rect">
            <a:avLst/>
          </a:prstGeom>
        </p:spPr>
      </p:pic>
      <p:pic>
        <p:nvPicPr>
          <p:cNvPr id="13" name="圖片 12">
            <a:extLst>
              <a:ext uri="{FF2B5EF4-FFF2-40B4-BE49-F238E27FC236}">
                <a16:creationId xmlns:a16="http://schemas.microsoft.com/office/drawing/2014/main" id="{D10185DE-D3CB-421E-93A2-22206B5364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69812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動機</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041013" y="2463837"/>
            <a:ext cx="6205973" cy="2123658"/>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北漂學子</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大量時間、金錢、心力</a:t>
            </a:r>
            <a:endParaRPr lang="en-US" altLang="zh-TW" sz="6600" dirty="0">
              <a:latin typeface="漢儀新蒂蠟筆體" panose="02000500000000000000" pitchFamily="2" charset="-120"/>
              <a:ea typeface="漢儀新蒂蠟筆體" panose="02000500000000000000" pitchFamily="2" charset="-120"/>
            </a:endParaRPr>
          </a:p>
        </p:txBody>
      </p:sp>
      <p:sp>
        <p:nvSpPr>
          <p:cNvPr id="13" name="文字方塊 12">
            <a:extLst>
              <a:ext uri="{FF2B5EF4-FFF2-40B4-BE49-F238E27FC236}">
                <a16:creationId xmlns:a16="http://schemas.microsoft.com/office/drawing/2014/main" id="{D920E04C-08A8-4CBA-8F82-BE5DC8870C2C}"/>
              </a:ext>
            </a:extLst>
          </p:cNvPr>
          <p:cNvSpPr txBox="1"/>
          <p:nvPr/>
        </p:nvSpPr>
        <p:spPr>
          <a:xfrm>
            <a:off x="4724400" y="4957977"/>
            <a:ext cx="3879663" cy="3785652"/>
          </a:xfrm>
          <a:prstGeom prst="rect">
            <a:avLst/>
          </a:prstGeom>
          <a:noFill/>
        </p:spPr>
        <p:txBody>
          <a:bodyPr wrap="square" rtlCol="0">
            <a:spAutoFit/>
          </a:bodyPr>
          <a:lstStyle/>
          <a:p>
            <a:r>
              <a:rPr lang="en-US" altLang="zh-TW" sz="6000" dirty="0">
                <a:solidFill>
                  <a:srgbClr val="FF0000"/>
                </a:solidFill>
                <a:latin typeface="漢儀新蒂蠟筆體" panose="02000500000000000000" pitchFamily="2" charset="-120"/>
                <a:ea typeface="漢儀新蒂蠟筆體" panose="02000500000000000000" pitchFamily="2" charset="-120"/>
              </a:rPr>
              <a:t>App</a:t>
            </a:r>
          </a:p>
          <a:p>
            <a:r>
              <a:rPr lang="zh-TW" altLang="en-US" sz="6000" dirty="0">
                <a:solidFill>
                  <a:srgbClr val="FF0000"/>
                </a:solidFill>
                <a:latin typeface="漢儀新蒂蠟筆體" panose="02000500000000000000" pitchFamily="2" charset="-120"/>
                <a:ea typeface="漢儀新蒂蠟筆體" panose="02000500000000000000" pitchFamily="2" charset="-120"/>
              </a:rPr>
              <a:t>篩選功能完善</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訂閱推送</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篩選刊登者</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p:txBody>
      </p:sp>
      <p:sp>
        <p:nvSpPr>
          <p:cNvPr id="14" name="文字方塊 13">
            <a:extLst>
              <a:ext uri="{FF2B5EF4-FFF2-40B4-BE49-F238E27FC236}">
                <a16:creationId xmlns:a16="http://schemas.microsoft.com/office/drawing/2014/main" id="{CB0AD3A1-0F8C-4435-8925-2EA05ED0892E}"/>
              </a:ext>
            </a:extLst>
          </p:cNvPr>
          <p:cNvSpPr txBox="1"/>
          <p:nvPr/>
        </p:nvSpPr>
        <p:spPr>
          <a:xfrm>
            <a:off x="11252294" y="5049373"/>
            <a:ext cx="3879663" cy="2862322"/>
          </a:xfrm>
          <a:prstGeom prst="rect">
            <a:avLst/>
          </a:prstGeom>
          <a:noFill/>
        </p:spPr>
        <p:txBody>
          <a:bodyPr wrap="square" rtlCol="0">
            <a:spAutoFit/>
          </a:bodyPr>
          <a:lstStyle/>
          <a:p>
            <a:r>
              <a:rPr lang="zh-TW" altLang="en-US" sz="6000" dirty="0">
                <a:solidFill>
                  <a:srgbClr val="002060"/>
                </a:solidFill>
                <a:latin typeface="漢儀新蒂蠟筆體" panose="02000500000000000000" pitchFamily="2" charset="-120"/>
                <a:ea typeface="漢儀新蒂蠟筆體" panose="02000500000000000000" pitchFamily="2" charset="-120"/>
              </a:rPr>
              <a:t>重複刊登</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房仲騷擾</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詐騙</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p:txBody>
      </p:sp>
      <p:sp>
        <p:nvSpPr>
          <p:cNvPr id="15" name="文字方塊 14">
            <a:extLst>
              <a:ext uri="{FF2B5EF4-FFF2-40B4-BE49-F238E27FC236}">
                <a16:creationId xmlns:a16="http://schemas.microsoft.com/office/drawing/2014/main" id="{D1C1B49B-542A-40E4-B7E6-23FBE595D3CE}"/>
              </a:ext>
            </a:extLst>
          </p:cNvPr>
          <p:cNvSpPr txBox="1"/>
          <p:nvPr/>
        </p:nvSpPr>
        <p:spPr>
          <a:xfrm>
            <a:off x="3099013" y="5143500"/>
            <a:ext cx="1200329" cy="1615186"/>
          </a:xfrm>
          <a:prstGeom prst="rect">
            <a:avLst/>
          </a:prstGeom>
          <a:noFill/>
        </p:spPr>
        <p:txBody>
          <a:bodyPr vert="eaVert" wrap="none" rtlCol="0">
            <a:spAutoFit/>
          </a:bodyPr>
          <a:lstStyle/>
          <a:p>
            <a:r>
              <a:rPr lang="zh-TW" altLang="en-US" sz="6600" dirty="0">
                <a:solidFill>
                  <a:srgbClr val="FF0000"/>
                </a:solidFill>
                <a:latin typeface="漢儀新蒂蠟筆體" panose="02000500000000000000" pitchFamily="2" charset="-120"/>
                <a:ea typeface="漢儀新蒂蠟筆體" panose="02000500000000000000" pitchFamily="2" charset="-120"/>
              </a:rPr>
              <a:t>優點</a:t>
            </a:r>
          </a:p>
        </p:txBody>
      </p:sp>
      <p:sp>
        <p:nvSpPr>
          <p:cNvPr id="22" name="文字方塊 21">
            <a:extLst>
              <a:ext uri="{FF2B5EF4-FFF2-40B4-BE49-F238E27FC236}">
                <a16:creationId xmlns:a16="http://schemas.microsoft.com/office/drawing/2014/main" id="{AB84D327-A235-46CC-8173-BC0797DCC43F}"/>
              </a:ext>
            </a:extLst>
          </p:cNvPr>
          <p:cNvSpPr txBox="1"/>
          <p:nvPr/>
        </p:nvSpPr>
        <p:spPr>
          <a:xfrm>
            <a:off x="9825937" y="5143500"/>
            <a:ext cx="1200329" cy="1615186"/>
          </a:xfrm>
          <a:prstGeom prst="rect">
            <a:avLst/>
          </a:prstGeom>
          <a:noFill/>
        </p:spPr>
        <p:txBody>
          <a:bodyPr vert="eaVert" wrap="none" rtlCol="0">
            <a:spAutoFit/>
          </a:bodyPr>
          <a:lstStyle/>
          <a:p>
            <a:r>
              <a:rPr lang="zh-TW" altLang="en-US" sz="6600" dirty="0">
                <a:solidFill>
                  <a:srgbClr val="002060"/>
                </a:solidFill>
                <a:latin typeface="漢儀新蒂蠟筆體" panose="02000500000000000000" pitchFamily="2" charset="-120"/>
                <a:ea typeface="漢儀新蒂蠟筆體" panose="02000500000000000000" pitchFamily="2" charset="-120"/>
              </a:rPr>
              <a:t>缺點</a:t>
            </a:r>
          </a:p>
        </p:txBody>
      </p:sp>
      <p:pic>
        <p:nvPicPr>
          <p:cNvPr id="16" name="圖片 15">
            <a:extLst>
              <a:ext uri="{FF2B5EF4-FFF2-40B4-BE49-F238E27FC236}">
                <a16:creationId xmlns:a16="http://schemas.microsoft.com/office/drawing/2014/main" id="{91BF1FE0-00FE-4ACD-B7BA-08E336AA1E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5837339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1310</TotalTime>
  <Words>999</Words>
  <Application>Microsoft Office PowerPoint</Application>
  <PresentationFormat>自訂</PresentationFormat>
  <Paragraphs>243</Paragraphs>
  <Slides>55</Slides>
  <Notes>0</Notes>
  <HiddenSlides>0</HiddenSlides>
  <MMClips>1</MMClips>
  <ScaleCrop>false</ScaleCrop>
  <HeadingPairs>
    <vt:vector size="6" baseType="variant">
      <vt:variant>
        <vt:lpstr>使用字型</vt:lpstr>
      </vt:variant>
      <vt:variant>
        <vt:i4>13</vt:i4>
      </vt:variant>
      <vt:variant>
        <vt:lpstr>佈景主題</vt:lpstr>
      </vt:variant>
      <vt:variant>
        <vt:i4>1</vt:i4>
      </vt:variant>
      <vt:variant>
        <vt:lpstr>投影片標題</vt:lpstr>
      </vt:variant>
      <vt:variant>
        <vt:i4>55</vt:i4>
      </vt:variant>
    </vt:vector>
  </HeadingPairs>
  <TitlesOfParts>
    <vt:vector size="69" baseType="lpstr">
      <vt:lpstr>The Seasons</vt:lpstr>
      <vt:lpstr>Garet Bold</vt:lpstr>
      <vt:lpstr>Helvetica World</vt:lpstr>
      <vt:lpstr>Be Vietnam Italics</vt:lpstr>
      <vt:lpstr>Be Vietnam</vt:lpstr>
      <vt:lpstr>漢儀新蒂蠟筆體</vt:lpstr>
      <vt:lpstr>新細明體</vt:lpstr>
      <vt:lpstr>Garet</vt:lpstr>
      <vt:lpstr>Calibri</vt:lpstr>
      <vt:lpstr>Arial</vt:lpstr>
      <vt:lpstr>Be Vietnam Ultra-Bold</vt:lpstr>
      <vt:lpstr>微軟正黑體</vt:lpstr>
      <vt:lpstr>The Seasons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63</cp:revision>
  <dcterms:created xsi:type="dcterms:W3CDTF">2006-08-16T00:00:00Z</dcterms:created>
  <dcterms:modified xsi:type="dcterms:W3CDTF">2024-05-28T11:07:28Z</dcterms:modified>
  <dc:identifier>DAGF6tIJN2Y</dc:identifier>
</cp:coreProperties>
</file>